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58" r:id="rId4"/>
    <p:sldId id="259" r:id="rId5"/>
    <p:sldId id="287" r:id="rId6"/>
    <p:sldId id="265" r:id="rId7"/>
    <p:sldId id="260" r:id="rId8"/>
    <p:sldId id="281" r:id="rId9"/>
    <p:sldId id="279" r:id="rId10"/>
    <p:sldId id="272" r:id="rId11"/>
    <p:sldId id="274" r:id="rId12"/>
    <p:sldId id="275" r:id="rId13"/>
    <p:sldId id="276" r:id="rId14"/>
    <p:sldId id="261" r:id="rId15"/>
    <p:sldId id="262" r:id="rId16"/>
    <p:sldId id="263" r:id="rId17"/>
    <p:sldId id="267" r:id="rId18"/>
    <p:sldId id="268" r:id="rId19"/>
    <p:sldId id="264" r:id="rId20"/>
    <p:sldId id="266" r:id="rId21"/>
    <p:sldId id="271" r:id="rId22"/>
    <p:sldId id="269" r:id="rId23"/>
    <p:sldId id="289" r:id="rId24"/>
    <p:sldId id="270" r:id="rId25"/>
    <p:sldId id="280" r:id="rId26"/>
    <p:sldId id="277" r:id="rId27"/>
    <p:sldId id="273" r:id="rId28"/>
    <p:sldId id="278" r:id="rId29"/>
    <p:sldId id="283" r:id="rId30"/>
    <p:sldId id="290"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8" autoAdjust="0"/>
    <p:restoredTop sz="70416" autoAdjust="0"/>
  </p:normalViewPr>
  <p:slideViewPr>
    <p:cSldViewPr>
      <p:cViewPr varScale="1">
        <p:scale>
          <a:sx n="59" d="100"/>
          <a:sy n="59" d="100"/>
        </p:scale>
        <p:origin x="-14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28419-9A4F-4EE6-A973-B64DA392CE9B}" type="datetimeFigureOut">
              <a:rPr lang="fr-CA" smtClean="0"/>
              <a:pPr/>
              <a:t>2016-03-28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6095E-7608-457E-AD87-5D2F71BBF832}" type="slidenum">
              <a:rPr lang="fr-CA" smtClean="0"/>
              <a:pPr/>
              <a:t>‹N°›</a:t>
            </a:fld>
            <a:endParaRPr lang="fr-CA"/>
          </a:p>
        </p:txBody>
      </p:sp>
    </p:spTree>
    <p:extLst>
      <p:ext uri="{BB962C8B-B14F-4D97-AF65-F5344CB8AC3E}">
        <p14:creationId xmlns:p14="http://schemas.microsoft.com/office/powerpoint/2010/main" xmlns="" val="296602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r.wikipedia.org/wiki/Phobos_(lu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wikipedia.org/wiki/Mars_(plan%C3%A8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a:t>
            </a:fld>
            <a:endParaRPr lang="fr-CA"/>
          </a:p>
        </p:txBody>
      </p:sp>
    </p:spTree>
    <p:extLst>
      <p:ext uri="{BB962C8B-B14F-4D97-AF65-F5344CB8AC3E}">
        <p14:creationId xmlns:p14="http://schemas.microsoft.com/office/powerpoint/2010/main" xmlns="" val="413711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La croyance en l’existence des </a:t>
            </a:r>
            <a:r>
              <a:rPr lang="fr-CA" sz="1200" b="1" i="0" kern="1200" dirty="0" smtClean="0">
                <a:solidFill>
                  <a:schemeClr val="tx1"/>
                </a:solidFill>
                <a:latin typeface="+mn-lt"/>
                <a:ea typeface="+mn-ea"/>
                <a:cs typeface="+mn-cs"/>
              </a:rPr>
              <a:t>canaux martiens</a:t>
            </a:r>
            <a:r>
              <a:rPr lang="fr-CA" sz="1200" b="0" i="0" kern="1200" dirty="0" smtClean="0">
                <a:solidFill>
                  <a:schemeClr val="tx1"/>
                </a:solidFill>
                <a:latin typeface="+mn-lt"/>
                <a:ea typeface="+mn-ea"/>
                <a:cs typeface="+mn-cs"/>
              </a:rPr>
              <a:t> dura de la fin du </a:t>
            </a:r>
            <a:r>
              <a:rPr lang="fr-CA" sz="1200" b="0" i="0" kern="1200" cap="small" dirty="0" err="1" smtClean="0">
                <a:solidFill>
                  <a:schemeClr val="tx1"/>
                </a:solidFill>
                <a:latin typeface="+mn-lt"/>
                <a:ea typeface="+mn-ea"/>
                <a:cs typeface="+mn-cs"/>
              </a:rPr>
              <a:t>xix</a:t>
            </a:r>
            <a:r>
              <a:rPr lang="fr-CA" sz="1200" b="0" i="0" kern="1200" baseline="30000" dirty="0" err="1" smtClean="0">
                <a:solidFill>
                  <a:schemeClr val="tx1"/>
                </a:solidFill>
                <a:latin typeface="+mn-lt"/>
                <a:ea typeface="+mn-ea"/>
                <a:cs typeface="+mn-cs"/>
              </a:rPr>
              <a:t>e</a:t>
            </a:r>
            <a:r>
              <a:rPr lang="fr-CA" sz="1200" b="0" i="0" kern="1200" dirty="0" smtClean="0">
                <a:solidFill>
                  <a:schemeClr val="tx1"/>
                </a:solidFill>
                <a:latin typeface="+mn-lt"/>
                <a:ea typeface="+mn-ea"/>
                <a:cs typeface="+mn-cs"/>
              </a:rPr>
              <a:t> au début du </a:t>
            </a:r>
            <a:r>
              <a:rPr lang="fr-CA" sz="1200" b="0" i="0" kern="1200" cap="small" dirty="0" err="1" smtClean="0">
                <a:solidFill>
                  <a:schemeClr val="tx1"/>
                </a:solidFill>
                <a:latin typeface="+mn-lt"/>
                <a:ea typeface="+mn-ea"/>
                <a:cs typeface="+mn-cs"/>
              </a:rPr>
              <a:t>xx</a:t>
            </a:r>
            <a:r>
              <a:rPr lang="fr-CA" sz="1200" b="0" i="0" kern="1200" baseline="30000" dirty="0" err="1" smtClean="0">
                <a:solidFill>
                  <a:schemeClr val="tx1"/>
                </a:solidFill>
                <a:latin typeface="+mn-lt"/>
                <a:ea typeface="+mn-ea"/>
                <a:cs typeface="+mn-cs"/>
              </a:rPr>
              <a:t>e</a:t>
            </a:r>
            <a:r>
              <a:rPr lang="fr-CA" sz="1200" b="0" i="0" kern="1200" dirty="0" smtClean="0">
                <a:solidFill>
                  <a:schemeClr val="tx1"/>
                </a:solidFill>
                <a:latin typeface="+mn-lt"/>
                <a:ea typeface="+mn-ea"/>
                <a:cs typeface="+mn-cs"/>
              </a:rPr>
              <a:t> siècle et marqua l’imagination populaire, contribuant au mythe de l’existence d’une vie intelligente sur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la quatrième </a:t>
            </a:r>
            <a:r>
              <a:rPr lang="fr-CA" sz="1200" b="0" i="0" u="none" strike="noStrike" kern="1200" dirty="0" smtClean="0">
                <a:solidFill>
                  <a:schemeClr val="tx1"/>
                </a:solidFill>
                <a:latin typeface="+mn-lt"/>
                <a:ea typeface="+mn-ea"/>
                <a:cs typeface="+mn-cs"/>
              </a:rPr>
              <a:t>planète</a:t>
            </a:r>
            <a:r>
              <a:rPr lang="fr-CA" sz="1200" b="0" i="0" kern="1200" dirty="0" smtClean="0">
                <a:solidFill>
                  <a:schemeClr val="tx1"/>
                </a:solidFill>
                <a:latin typeface="+mn-lt"/>
                <a:ea typeface="+mn-ea"/>
                <a:cs typeface="+mn-cs"/>
              </a:rPr>
              <a:t> du s</a:t>
            </a:r>
            <a:r>
              <a:rPr lang="fr-CA" sz="1200" b="0" i="0" u="none" strike="noStrike" kern="1200" dirty="0" smtClean="0">
                <a:solidFill>
                  <a:schemeClr val="tx1"/>
                </a:solidFill>
                <a:latin typeface="+mn-lt"/>
                <a:ea typeface="+mn-ea"/>
                <a:cs typeface="+mn-cs"/>
              </a:rPr>
              <a:t>ystème solaire</a:t>
            </a:r>
            <a:r>
              <a:rPr lang="fr-CA" sz="1200" b="0" i="0" kern="1200" dirty="0" smtClean="0">
                <a:solidFill>
                  <a:schemeClr val="tx1"/>
                </a:solidFill>
                <a:latin typeface="+mn-lt"/>
                <a:ea typeface="+mn-ea"/>
                <a:cs typeface="+mn-cs"/>
              </a:rPr>
              <a:t>.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Leur observation, qui n’a jamais fait l’unanimité, relevait d’une </a:t>
            </a:r>
            <a:r>
              <a:rPr lang="fr-CA" sz="1200" b="0" i="0" u="none" strike="noStrike" kern="1200" dirty="0" smtClean="0">
                <a:solidFill>
                  <a:schemeClr val="tx1"/>
                </a:solidFill>
                <a:latin typeface="+mn-lt"/>
                <a:ea typeface="+mn-ea"/>
                <a:cs typeface="+mn-cs"/>
              </a:rPr>
              <a:t>illusion d'optique</a:t>
            </a:r>
            <a:r>
              <a:rPr lang="fr-CA" sz="1200" b="0" i="0" kern="1200" dirty="0" smtClean="0">
                <a:solidFill>
                  <a:schemeClr val="tx1"/>
                </a:solidFill>
                <a:latin typeface="+mn-lt"/>
                <a:ea typeface="+mn-ea"/>
                <a:cs typeface="+mn-cs"/>
              </a:rPr>
              <a:t> aidée par la qualité médiocre (selon les standards actuels) des optiques de l'époque ainsi que par le faible </a:t>
            </a:r>
            <a:r>
              <a:rPr lang="fr-CA" sz="1200" b="0" i="0" u="none" strike="noStrike" kern="1200" dirty="0" smtClean="0">
                <a:solidFill>
                  <a:schemeClr val="tx1"/>
                </a:solidFill>
                <a:latin typeface="+mn-lt"/>
                <a:ea typeface="+mn-ea"/>
                <a:cs typeface="+mn-cs"/>
              </a:rPr>
              <a:t>contraste</a:t>
            </a:r>
            <a:r>
              <a:rPr lang="fr-CA" sz="1200" b="0" i="0" kern="1200" dirty="0" smtClean="0">
                <a:solidFill>
                  <a:schemeClr val="tx1"/>
                </a:solidFill>
                <a:latin typeface="+mn-lt"/>
                <a:ea typeface="+mn-ea"/>
                <a:cs typeface="+mn-cs"/>
              </a:rPr>
              <a:t> de la surface martienne.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Il ne s'agissait en fait que d'une </a:t>
            </a:r>
            <a:r>
              <a:rPr lang="fr-CA" sz="1200" b="0" i="0" u="none" strike="noStrike" kern="1200" dirty="0" smtClean="0">
                <a:solidFill>
                  <a:schemeClr val="tx1"/>
                </a:solidFill>
                <a:latin typeface="+mn-lt"/>
                <a:ea typeface="+mn-ea"/>
                <a:cs typeface="+mn-cs"/>
              </a:rPr>
              <a:t>interprétation</a:t>
            </a:r>
            <a:r>
              <a:rPr lang="fr-CA" sz="1200" b="0" i="0" kern="1200" dirty="0" smtClean="0">
                <a:solidFill>
                  <a:schemeClr val="tx1"/>
                </a:solidFill>
                <a:latin typeface="+mn-lt"/>
                <a:ea typeface="+mn-ea"/>
                <a:cs typeface="+mn-cs"/>
              </a:rPr>
              <a:t> de très grandes traces rectilignes dont l'existence fut confirmée par l'observation, mais dont l'origine est considérée aujourd'hui comme </a:t>
            </a:r>
            <a:r>
              <a:rPr lang="fr-CA" sz="1200" b="0" i="0" u="none" strike="noStrike" kern="1200" dirty="0" smtClean="0">
                <a:solidFill>
                  <a:schemeClr val="tx1"/>
                </a:solidFill>
                <a:latin typeface="+mn-lt"/>
                <a:ea typeface="+mn-ea"/>
                <a:cs typeface="+mn-cs"/>
              </a:rPr>
              <a:t>géologique</a:t>
            </a:r>
            <a:r>
              <a:rPr lang="fr-CA" sz="1200" b="0" i="0" kern="1200" dirty="0" smtClean="0">
                <a:solidFill>
                  <a:schemeClr val="tx1"/>
                </a:solidFill>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11</a:t>
            </a:fld>
            <a:endParaRPr lang="fr-CA"/>
          </a:p>
        </p:txBody>
      </p:sp>
    </p:spTree>
    <p:extLst>
      <p:ext uri="{BB962C8B-B14F-4D97-AF65-F5344CB8AC3E}">
        <p14:creationId xmlns:p14="http://schemas.microsoft.com/office/powerpoint/2010/main" xmlns="" val="347409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u="none" strike="noStrike" kern="1200" dirty="0" smtClean="0">
                <a:solidFill>
                  <a:schemeClr val="tx1"/>
                </a:solidFill>
                <a:latin typeface="+mn-lt"/>
                <a:ea typeface="+mn-ea"/>
                <a:cs typeface="+mn-cs"/>
              </a:rPr>
              <a:t>Giovanni Schiaparelli</a:t>
            </a:r>
            <a:r>
              <a:rPr lang="fr-CA" sz="1200" b="0" i="0" kern="1200" dirty="0" smtClean="0">
                <a:solidFill>
                  <a:schemeClr val="tx1"/>
                </a:solidFill>
                <a:latin typeface="+mn-lt"/>
                <a:ea typeface="+mn-ea"/>
                <a:cs typeface="+mn-cs"/>
              </a:rPr>
              <a:t> fut le premier à observer, à l’occasion de l’</a:t>
            </a:r>
            <a:r>
              <a:rPr lang="fr-CA" sz="1200" b="0" i="0" u="none" strike="noStrike" kern="1200" dirty="0" smtClean="0">
                <a:solidFill>
                  <a:schemeClr val="tx1"/>
                </a:solidFill>
                <a:latin typeface="+mn-lt"/>
                <a:ea typeface="+mn-ea"/>
                <a:cs typeface="+mn-cs"/>
              </a:rPr>
              <a:t>opposition </a:t>
            </a:r>
            <a:r>
              <a:rPr lang="fr-CA" sz="1200" b="0" i="0" kern="1200" dirty="0" smtClean="0">
                <a:solidFill>
                  <a:schemeClr val="tx1"/>
                </a:solidFill>
                <a:latin typeface="+mn-lt"/>
                <a:ea typeface="+mn-ea"/>
                <a:cs typeface="+mn-cs"/>
              </a:rPr>
              <a:t>de </a:t>
            </a:r>
            <a:r>
              <a:rPr lang="fr-CA" sz="1200" b="0" i="0" u="none" strike="noStrike" kern="1200" dirty="0" smtClean="0">
                <a:solidFill>
                  <a:schemeClr val="tx1"/>
                </a:solidFill>
                <a:latin typeface="+mn-lt"/>
                <a:ea typeface="+mn-ea"/>
                <a:cs typeface="+mn-cs"/>
              </a:rPr>
              <a:t>1877, </a:t>
            </a:r>
            <a:r>
              <a:rPr lang="fr-CA" sz="1200" b="0" i="0" kern="1200" dirty="0" smtClean="0">
                <a:solidFill>
                  <a:schemeClr val="tx1"/>
                </a:solidFill>
                <a:latin typeface="+mn-lt"/>
                <a:ea typeface="+mn-ea"/>
                <a:cs typeface="+mn-cs"/>
              </a:rPr>
              <a:t>des formations rectilignes qu'il appela « canaux » (</a:t>
            </a:r>
            <a:r>
              <a:rPr lang="fr-CA" sz="1200" b="0" i="1" kern="1200" dirty="0" err="1" smtClean="0">
                <a:solidFill>
                  <a:schemeClr val="tx1"/>
                </a:solidFill>
                <a:latin typeface="+mn-lt"/>
                <a:ea typeface="+mn-ea"/>
                <a:cs typeface="+mn-cs"/>
              </a:rPr>
              <a:t>canali</a:t>
            </a:r>
            <a:r>
              <a:rPr lang="fr-CA" sz="1200" b="0" i="0" kern="1200" dirty="0" smtClean="0">
                <a:solidFill>
                  <a:schemeClr val="tx1"/>
                </a:solidFill>
                <a:latin typeface="+mn-lt"/>
                <a:ea typeface="+mn-ea"/>
                <a:cs typeface="+mn-cs"/>
              </a:rPr>
              <a:t>), sans s’avancer dans un premier temps quant à leur interprétation.</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C’est </a:t>
            </a:r>
            <a:r>
              <a:rPr lang="fr-CA" sz="1200" b="0" i="0" u="none" strike="noStrike" kern="1200" dirty="0" err="1" smtClean="0">
                <a:solidFill>
                  <a:schemeClr val="tx1"/>
                </a:solidFill>
                <a:latin typeface="+mn-lt"/>
                <a:ea typeface="+mn-ea"/>
                <a:cs typeface="+mn-cs"/>
              </a:rPr>
              <a:t>Percival</a:t>
            </a:r>
            <a:r>
              <a:rPr lang="fr-CA" sz="1200" b="0" i="0" u="none" strike="noStrike" kern="1200" dirty="0" smtClean="0">
                <a:solidFill>
                  <a:schemeClr val="tx1"/>
                </a:solidFill>
                <a:latin typeface="+mn-lt"/>
                <a:ea typeface="+mn-ea"/>
                <a:cs typeface="+mn-cs"/>
              </a:rPr>
              <a:t> Lowell</a:t>
            </a:r>
            <a:r>
              <a:rPr lang="fr-CA" sz="1200" b="0" i="0" kern="1200" dirty="0" smtClean="0">
                <a:solidFill>
                  <a:schemeClr val="tx1"/>
                </a:solidFill>
                <a:latin typeface="+mn-lt"/>
                <a:ea typeface="+mn-ea"/>
                <a:cs typeface="+mn-cs"/>
              </a:rPr>
              <a:t> qui fut le promoteur principal de l’hypothèse des canaux d’irrigation.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Il était convaincu de l'existence sur Mars d'habitants qui luttaient contre la sécheresse et la désertification en irriguant les terres jusque dans les régions équatoriales à partir de la fonte des calottes polaires, grâce à un système de pompes et d'écluses.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Grand conférencier et publiciste, l'hypothèse de Lowell fut relayée dans les journaux et magazines. Il réalisa des cartes montrant les canaux et établit également en </a:t>
            </a:r>
            <a:r>
              <a:rPr lang="fr-CA" sz="1200" b="0" i="0" u="none" strike="noStrike" kern="1200" dirty="0" smtClean="0">
                <a:solidFill>
                  <a:schemeClr val="tx1"/>
                </a:solidFill>
                <a:latin typeface="+mn-lt"/>
                <a:ea typeface="+mn-ea"/>
                <a:cs typeface="+mn-cs"/>
              </a:rPr>
              <a:t>1894</a:t>
            </a:r>
            <a:r>
              <a:rPr lang="fr-CA" sz="1200" b="0" i="0" kern="1200" dirty="0" smtClean="0">
                <a:solidFill>
                  <a:schemeClr val="tx1"/>
                </a:solidFill>
                <a:latin typeface="+mn-lt"/>
                <a:ea typeface="+mn-ea"/>
                <a:cs typeface="+mn-cs"/>
              </a:rPr>
              <a:t> une carte de </a:t>
            </a:r>
            <a:r>
              <a:rPr lang="fr-CA" sz="1200" b="0" i="0" u="none" strike="noStrike" kern="1200" dirty="0" smtClean="0">
                <a:solidFill>
                  <a:schemeClr val="tx1"/>
                </a:solidFill>
                <a:latin typeface="+mn-lt"/>
                <a:ea typeface="+mn-ea"/>
                <a:cs typeface="+mn-cs"/>
              </a:rPr>
              <a:t>Vénus</a:t>
            </a:r>
            <a:r>
              <a:rPr lang="fr-CA" sz="1200" b="0" i="0" kern="1200" dirty="0" smtClean="0">
                <a:solidFill>
                  <a:schemeClr val="tx1"/>
                </a:solidFill>
                <a:latin typeface="+mn-lt"/>
                <a:ea typeface="+mn-ea"/>
                <a:cs typeface="+mn-cs"/>
              </a:rPr>
              <a:t> et en </a:t>
            </a:r>
            <a:r>
              <a:rPr lang="fr-CA" sz="1200" b="0" i="0" u="none" strike="noStrike" kern="1200" dirty="0" smtClean="0">
                <a:solidFill>
                  <a:schemeClr val="tx1"/>
                </a:solidFill>
                <a:latin typeface="+mn-lt"/>
                <a:ea typeface="+mn-ea"/>
                <a:cs typeface="+mn-cs"/>
              </a:rPr>
              <a:t>1896</a:t>
            </a:r>
            <a:r>
              <a:rPr lang="fr-CA" sz="1200" b="0" i="0" kern="1200" dirty="0" smtClean="0">
                <a:solidFill>
                  <a:schemeClr val="tx1"/>
                </a:solidFill>
                <a:latin typeface="+mn-lt"/>
                <a:ea typeface="+mn-ea"/>
                <a:cs typeface="+mn-cs"/>
              </a:rPr>
              <a:t> une carte de </a:t>
            </a:r>
            <a:r>
              <a:rPr lang="fr-CA" sz="1200" b="0" i="0" u="none" strike="noStrike" kern="1200" dirty="0" smtClean="0">
                <a:solidFill>
                  <a:schemeClr val="tx1"/>
                </a:solidFill>
                <a:latin typeface="+mn-lt"/>
                <a:ea typeface="+mn-ea"/>
                <a:cs typeface="+mn-cs"/>
              </a:rPr>
              <a:t>Mercure</a:t>
            </a:r>
            <a:r>
              <a:rPr lang="fr-CA" sz="1200" b="0" i="0" kern="1200" dirty="0" smtClean="0">
                <a:solidFill>
                  <a:schemeClr val="tx1"/>
                </a:solidFill>
                <a:latin typeface="+mn-lt"/>
                <a:ea typeface="+mn-ea"/>
                <a:cs typeface="+mn-cs"/>
              </a:rPr>
              <a:t>, avec des canaux similaires à ceux de Mars.</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12</a:t>
            </a:fld>
            <a:endParaRPr lang="fr-CA"/>
          </a:p>
        </p:txBody>
      </p:sp>
    </p:spTree>
    <p:extLst>
      <p:ext uri="{BB962C8B-B14F-4D97-AF65-F5344CB8AC3E}">
        <p14:creationId xmlns:p14="http://schemas.microsoft.com/office/powerpoint/2010/main" xmlns="" val="403672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Les photos de la surface martienne prises par la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Mariner 4</a:t>
            </a:r>
            <a:r>
              <a:rPr lang="fr-CA" sz="1200" b="0" i="0" kern="1200" dirty="0" smtClean="0">
                <a:solidFill>
                  <a:schemeClr val="tx1"/>
                </a:solidFill>
                <a:latin typeface="+mn-lt"/>
                <a:ea typeface="+mn-ea"/>
                <a:cs typeface="+mn-cs"/>
              </a:rPr>
              <a:t> en </a:t>
            </a:r>
            <a:r>
              <a:rPr lang="fr-CA" sz="1200" b="0" i="0" u="none" strike="noStrike" kern="1200" dirty="0" smtClean="0">
                <a:solidFill>
                  <a:schemeClr val="tx1"/>
                </a:solidFill>
                <a:latin typeface="+mn-lt"/>
                <a:ea typeface="+mn-ea"/>
                <a:cs typeface="+mn-cs"/>
              </a:rPr>
              <a:t>1965</a:t>
            </a:r>
            <a:r>
              <a:rPr lang="fr-CA" sz="1200" b="0" i="0" kern="1200" dirty="0" smtClean="0">
                <a:solidFill>
                  <a:schemeClr val="tx1"/>
                </a:solidFill>
                <a:latin typeface="+mn-lt"/>
                <a:ea typeface="+mn-ea"/>
                <a:cs typeface="+mn-cs"/>
              </a:rPr>
              <a:t> avaient conduit entre-temps à confirmer la sécheresse générale de la surface.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Cette observation avait été complétée par les résultats de la sonde </a:t>
            </a:r>
            <a:r>
              <a:rPr lang="fr-CA" sz="1200" b="0" i="0" u="none" strike="noStrike" kern="1200" dirty="0" smtClean="0">
                <a:solidFill>
                  <a:schemeClr val="tx1"/>
                </a:solidFill>
                <a:latin typeface="+mn-lt"/>
                <a:ea typeface="+mn-ea"/>
                <a:cs typeface="+mn-cs"/>
              </a:rPr>
              <a:t>Viking</a:t>
            </a:r>
            <a:r>
              <a:rPr lang="fr-CA" sz="1200" b="0" i="0" kern="1200" dirty="0" smtClean="0">
                <a:solidFill>
                  <a:schemeClr val="tx1"/>
                </a:solidFill>
                <a:latin typeface="+mn-lt"/>
                <a:ea typeface="+mn-ea"/>
                <a:cs typeface="+mn-cs"/>
              </a:rPr>
              <a:t> faisant état d'une </a:t>
            </a:r>
            <a:r>
              <a:rPr lang="fr-CA" sz="1200" b="0" i="0" u="none" strike="noStrike" kern="1200" dirty="0" smtClean="0">
                <a:solidFill>
                  <a:schemeClr val="tx1"/>
                </a:solidFill>
                <a:latin typeface="+mn-lt"/>
                <a:ea typeface="+mn-ea"/>
                <a:cs typeface="+mn-cs"/>
              </a:rPr>
              <a:t>érosion</a:t>
            </a:r>
            <a:r>
              <a:rPr lang="fr-CA" sz="1200" b="0" i="0" kern="1200" dirty="0" smtClean="0">
                <a:solidFill>
                  <a:schemeClr val="tx1"/>
                </a:solidFill>
                <a:latin typeface="+mn-lt"/>
                <a:ea typeface="+mn-ea"/>
                <a:cs typeface="+mn-cs"/>
              </a:rPr>
              <a:t> d’écoulement attestée par un lit à sec, sans pouvoir à ce stade établir si le liquide impliqué avait ou non été l'eau.</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13</a:t>
            </a:fld>
            <a:endParaRPr lang="fr-CA"/>
          </a:p>
        </p:txBody>
      </p:sp>
    </p:spTree>
    <p:extLst>
      <p:ext uri="{BB962C8B-B14F-4D97-AF65-F5344CB8AC3E}">
        <p14:creationId xmlns:p14="http://schemas.microsoft.com/office/powerpoint/2010/main" xmlns="" val="387873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Les </a:t>
            </a:r>
            <a:r>
              <a:rPr lang="fr-CA" sz="1200" b="0" i="0" u="none" kern="1200" dirty="0" smtClean="0">
                <a:solidFill>
                  <a:schemeClr val="tx1"/>
                </a:solidFill>
                <a:latin typeface="+mn-lt"/>
                <a:ea typeface="+mn-ea"/>
                <a:cs typeface="+mn-cs"/>
              </a:rPr>
              <a:t>satellites naturels</a:t>
            </a:r>
            <a:r>
              <a:rPr lang="fr-CA" sz="1200" b="0" i="0" kern="1200" dirty="0" smtClean="0">
                <a:solidFill>
                  <a:schemeClr val="tx1"/>
                </a:solidFill>
                <a:latin typeface="+mn-lt"/>
                <a:ea typeface="+mn-ea"/>
                <a:cs typeface="+mn-cs"/>
              </a:rPr>
              <a:t> connus de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et </a:t>
            </a:r>
            <a:r>
              <a:rPr lang="fr-CA" sz="1200" b="0" i="0" u="none" strike="noStrike"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sont deux petits corps qui </a:t>
            </a:r>
            <a:r>
              <a:rPr lang="fr-CA" sz="1200" b="0" i="0" u="none" strike="noStrike" kern="1200" dirty="0" smtClean="0">
                <a:solidFill>
                  <a:schemeClr val="tx1"/>
                </a:solidFill>
                <a:latin typeface="+mn-lt"/>
                <a:ea typeface="+mn-ea"/>
                <a:cs typeface="+mn-cs"/>
              </a:rPr>
              <a:t>orbitent</a:t>
            </a:r>
            <a:r>
              <a:rPr lang="fr-CA" sz="1200" b="0" i="0" kern="1200" dirty="0" smtClean="0">
                <a:solidFill>
                  <a:schemeClr val="tx1"/>
                </a:solidFill>
                <a:latin typeface="+mn-lt"/>
                <a:ea typeface="+mn-ea"/>
                <a:cs typeface="+mn-cs"/>
              </a:rPr>
              <a:t> près de la </a:t>
            </a:r>
            <a:r>
              <a:rPr lang="fr-CA" sz="1200" b="0" i="0" u="none" strike="noStrike" kern="1200" dirty="0" smtClean="0">
                <a:solidFill>
                  <a:schemeClr val="tx1"/>
                </a:solidFill>
                <a:latin typeface="+mn-lt"/>
                <a:ea typeface="+mn-ea"/>
                <a:cs typeface="+mn-cs"/>
              </a:rPr>
              <a:t>planète</a:t>
            </a:r>
            <a:r>
              <a:rPr lang="fr-CA" sz="1200" b="0" i="0" kern="1200" dirty="0" smtClean="0">
                <a:solidFill>
                  <a:schemeClr val="tx1"/>
                </a:solidFill>
                <a:latin typeface="+mn-lt"/>
                <a:ea typeface="+mn-ea"/>
                <a:cs typeface="+mn-cs"/>
              </a:rPr>
              <a:t>, à quelques milliers de </a:t>
            </a:r>
            <a:r>
              <a:rPr lang="fr-CA" sz="1200" b="0" i="0" u="none" strike="noStrike" kern="1200" dirty="0" smtClean="0">
                <a:solidFill>
                  <a:schemeClr val="tx1"/>
                </a:solidFill>
                <a:latin typeface="+mn-lt"/>
                <a:ea typeface="+mn-ea"/>
                <a:cs typeface="+mn-cs"/>
              </a:rPr>
              <a:t>kilomètres</a:t>
            </a:r>
            <a:r>
              <a:rPr lang="fr-CA" sz="1200" b="0" i="0" kern="1200" dirty="0" smtClean="0">
                <a:solidFill>
                  <a:schemeClr val="tx1"/>
                </a:solidFill>
                <a:latin typeface="+mn-lt"/>
                <a:ea typeface="+mn-ea"/>
                <a:cs typeface="+mn-cs"/>
              </a:rPr>
              <a:t> de celle-ci, et sont peut-être des </a:t>
            </a:r>
            <a:r>
              <a:rPr lang="fr-CA" sz="1200" b="0" i="0" u="none" strike="noStrike" kern="1200" dirty="0" smtClean="0">
                <a:solidFill>
                  <a:schemeClr val="tx1"/>
                </a:solidFill>
                <a:latin typeface="+mn-lt"/>
                <a:ea typeface="+mn-ea"/>
                <a:cs typeface="+mn-cs"/>
              </a:rPr>
              <a:t>astéroïdes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capturés</a:t>
            </a:r>
            <a:r>
              <a:rPr lang="fr-CA" sz="1200" b="0" i="0" kern="1200" dirty="0" smtClean="0">
                <a:solidFill>
                  <a:schemeClr val="tx1"/>
                </a:solidFill>
                <a:latin typeface="+mn-lt"/>
                <a:ea typeface="+mn-ea"/>
                <a:cs typeface="+mn-cs"/>
              </a:rPr>
              <a:t> ou bien un seul satellite à l'origine qui se serait </a:t>
            </a:r>
            <a:r>
              <a:rPr lang="fr-CA" sz="1200" b="0" i="0" u="none" strike="noStrike" kern="1200" dirty="0" smtClean="0">
                <a:solidFill>
                  <a:schemeClr val="tx1"/>
                </a:solidFill>
                <a:latin typeface="+mn-lt"/>
                <a:ea typeface="+mn-ea"/>
                <a:cs typeface="+mn-cs"/>
              </a:rPr>
              <a:t>disloqué</a:t>
            </a:r>
            <a:r>
              <a:rPr lang="fr-CA" sz="1200" b="0" i="0" kern="1200" dirty="0" smtClean="0">
                <a:solidFill>
                  <a:schemeClr val="tx1"/>
                </a:solidFill>
                <a:latin typeface="+mn-lt"/>
                <a:ea typeface="+mn-ea"/>
                <a:cs typeface="+mn-cs"/>
              </a:rPr>
              <a:t>. À cause des </a:t>
            </a:r>
            <a:r>
              <a:rPr lang="fr-CA" sz="1200" b="0" i="0" u="none" strike="noStrike" kern="1200" dirty="0" smtClean="0">
                <a:solidFill>
                  <a:schemeClr val="tx1"/>
                </a:solidFill>
                <a:latin typeface="+mn-lt"/>
                <a:ea typeface="+mn-ea"/>
                <a:cs typeface="+mn-cs"/>
              </a:rPr>
              <a:t>forces de marée</a:t>
            </a:r>
            <a:r>
              <a:rPr lang="fr-CA" sz="1200" b="0" i="0" kern="1200" dirty="0" smtClean="0">
                <a:solidFill>
                  <a:schemeClr val="tx1"/>
                </a:solidFill>
                <a:latin typeface="+mn-lt"/>
                <a:ea typeface="+mn-ea"/>
                <a:cs typeface="+mn-cs"/>
              </a:rPr>
              <a:t> de Mars, ces deux satellites sont en </a:t>
            </a:r>
            <a:r>
              <a:rPr lang="fr-CA" sz="1200" b="0" i="0" u="none" strike="noStrike" kern="1200" dirty="0" smtClean="0">
                <a:solidFill>
                  <a:schemeClr val="tx1"/>
                </a:solidFill>
                <a:latin typeface="+mn-lt"/>
                <a:ea typeface="+mn-ea"/>
                <a:cs typeface="+mn-cs"/>
              </a:rPr>
              <a:t>rotation synchrone</a:t>
            </a:r>
            <a:r>
              <a:rPr lang="fr-CA" sz="1200" b="0" i="0" kern="1200" dirty="0" smtClean="0">
                <a:solidFill>
                  <a:schemeClr val="tx1"/>
                </a:solidFill>
                <a:latin typeface="+mn-lt"/>
                <a:ea typeface="+mn-ea"/>
                <a:cs typeface="+mn-cs"/>
              </a:rPr>
              <a:t> et montrent donc toujours la même face à la planète.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En août 1877, Mars étant en </a:t>
            </a:r>
            <a:r>
              <a:rPr lang="fr-CA" sz="1200" b="0" i="0" u="none" strike="noStrike" kern="1200" dirty="0" smtClean="0">
                <a:solidFill>
                  <a:schemeClr val="tx1"/>
                </a:solidFill>
                <a:latin typeface="+mn-lt"/>
                <a:ea typeface="+mn-ea"/>
                <a:cs typeface="+mn-cs"/>
              </a:rPr>
              <a:t>opposition (le meilleur moment pour observer une planète),</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l'astronome américain </a:t>
            </a:r>
            <a:r>
              <a:rPr lang="fr-CA" sz="1200" b="0" i="0" u="none" strike="noStrike" kern="1200" dirty="0" smtClean="0">
                <a:solidFill>
                  <a:schemeClr val="tx1"/>
                </a:solidFill>
                <a:latin typeface="+mn-lt"/>
                <a:ea typeface="+mn-ea"/>
                <a:cs typeface="+mn-cs"/>
              </a:rPr>
              <a:t>Asaph Hall</a:t>
            </a:r>
            <a:r>
              <a:rPr lang="fr-CA" sz="1200" b="0" i="0" kern="1200" dirty="0" smtClean="0">
                <a:solidFill>
                  <a:schemeClr val="tx1"/>
                </a:solidFill>
                <a:latin typeface="+mn-lt"/>
                <a:ea typeface="+mn-ea"/>
                <a:cs typeface="+mn-cs"/>
              </a:rPr>
              <a:t> découvre </a:t>
            </a:r>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puis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à l'aide d'un télescope de 26 pouces (66 centimètres) depuis l'</a:t>
            </a:r>
            <a:r>
              <a:rPr lang="fr-CA" sz="1200" b="0" i="0" u="none" strike="noStrike" kern="1200" dirty="0" smtClean="0">
                <a:solidFill>
                  <a:schemeClr val="tx1"/>
                </a:solidFill>
                <a:latin typeface="+mn-lt"/>
                <a:ea typeface="+mn-ea"/>
                <a:cs typeface="+mn-cs"/>
              </a:rPr>
              <a:t>observatoire naval des États-Unis</a:t>
            </a:r>
            <a:r>
              <a:rPr lang="fr-CA" sz="1200" b="0" i="0" kern="1200" dirty="0" smtClean="0">
                <a:solidFill>
                  <a:schemeClr val="tx1"/>
                </a:solidFill>
                <a:latin typeface="+mn-lt"/>
                <a:ea typeface="+mn-ea"/>
                <a:cs typeface="+mn-cs"/>
              </a:rPr>
              <a:t> à </a:t>
            </a:r>
            <a:r>
              <a:rPr lang="fr-CA" sz="1200" b="0" i="0" u="none" strike="noStrike" kern="1200" dirty="0" smtClean="0">
                <a:solidFill>
                  <a:schemeClr val="tx1"/>
                </a:solidFill>
                <a:latin typeface="+mn-lt"/>
                <a:ea typeface="+mn-ea"/>
                <a:cs typeface="+mn-cs"/>
              </a:rPr>
              <a:t>Washington.</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14</a:t>
            </a:fld>
            <a:endParaRPr lang="fr-CA"/>
          </a:p>
        </p:txBody>
      </p:sp>
    </p:spTree>
    <p:extLst>
      <p:ext uri="{BB962C8B-B14F-4D97-AF65-F5344CB8AC3E}">
        <p14:creationId xmlns:p14="http://schemas.microsoft.com/office/powerpoint/2010/main" xmlns="" val="331443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est un petit corps fortement irrégulier, avec des dimensions de</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15 × 12 × 10 km ; comme beaucoup d'objets de cette taille, </a:t>
            </a:r>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possède une forme non </a:t>
            </a:r>
            <a:r>
              <a:rPr lang="fr-CA" sz="1200" b="0" i="0" u="none" strike="noStrike" kern="1200" dirty="0" smtClean="0">
                <a:solidFill>
                  <a:schemeClr val="tx1"/>
                </a:solidFill>
                <a:latin typeface="+mn-lt"/>
                <a:ea typeface="+mn-ea"/>
                <a:cs typeface="+mn-cs"/>
              </a:rPr>
              <a:t>sphérique</a:t>
            </a:r>
            <a:r>
              <a:rPr lang="fr-CA" sz="1200" b="0" i="0" kern="1200" dirty="0" smtClean="0">
                <a:solidFill>
                  <a:schemeClr val="tx1"/>
                </a:solidFill>
                <a:latin typeface="+mn-lt"/>
                <a:ea typeface="+mn-ea"/>
                <a:cs typeface="+mn-cs"/>
              </a:rPr>
              <a:t>, n'étant pas suffisamment massif pour prendre une forme plus </a:t>
            </a:r>
            <a:r>
              <a:rPr lang="fr-CA" sz="1200" b="0" i="0" u="none" strike="noStrike" kern="1200" dirty="0" smtClean="0">
                <a:solidFill>
                  <a:schemeClr val="tx1"/>
                </a:solidFill>
                <a:latin typeface="+mn-lt"/>
                <a:ea typeface="+mn-ea"/>
                <a:cs typeface="+mn-cs"/>
              </a:rPr>
              <a:t>sphérique</a:t>
            </a:r>
            <a:r>
              <a:rPr lang="fr-CA" sz="1200" b="0" i="0" kern="1200" dirty="0" smtClean="0">
                <a:solidFill>
                  <a:schemeClr val="tx1"/>
                </a:solidFill>
                <a:latin typeface="+mn-lt"/>
                <a:ea typeface="+mn-ea"/>
                <a:cs typeface="+mn-cs"/>
              </a:rPr>
              <a:t>. </a:t>
            </a:r>
            <a:r>
              <a:rPr lang="fr-CA" sz="1200" b="0" i="0" u="none" kern="1200" dirty="0" smtClean="0">
                <a:solidFill>
                  <a:schemeClr val="tx1"/>
                </a:solidFill>
                <a:latin typeface="+mn-lt"/>
                <a:ea typeface="+mn-ea"/>
                <a:cs typeface="+mn-cs"/>
              </a:rPr>
              <a:t>Des calculs</a:t>
            </a:r>
            <a:r>
              <a:rPr lang="fr-CA" sz="1200" b="0" i="0" u="none" kern="1200" baseline="0" dirty="0" smtClean="0">
                <a:solidFill>
                  <a:schemeClr val="tx1"/>
                </a:solidFill>
                <a:latin typeface="+mn-lt"/>
                <a:ea typeface="+mn-ea"/>
                <a:cs typeface="+mn-cs"/>
              </a:rPr>
              <a:t> en astrophysique montrent qu’un satellite doit posséder un diamètre de 350 km ou plus afin d’avoir une forme sphérique</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Il s'agit de l'un des plus petits satellites naturels d'une planète du s</a:t>
            </a:r>
            <a:r>
              <a:rPr lang="fr-CA" sz="1200" b="0" i="0" u="none" strike="noStrike" kern="1200" dirty="0" smtClean="0">
                <a:solidFill>
                  <a:schemeClr val="tx1"/>
                </a:solidFill>
                <a:latin typeface="+mn-lt"/>
                <a:ea typeface="+mn-ea"/>
                <a:cs typeface="+mn-cs"/>
              </a:rPr>
              <a:t>ystème solaire</a:t>
            </a:r>
            <a:r>
              <a:rPr lang="fr-CA" sz="1200" b="0" i="0" kern="1200" dirty="0" smtClean="0">
                <a:solidFill>
                  <a:schemeClr val="tx1"/>
                </a:solidFill>
                <a:latin typeface="+mn-lt"/>
                <a:ea typeface="+mn-ea"/>
                <a:cs typeface="+mn-cs"/>
              </a:rPr>
              <a:t>, mais des satellites plus petits sont connus autour de </a:t>
            </a:r>
            <a:r>
              <a:rPr lang="fr-CA" sz="1200" b="0" i="0" u="none" strike="noStrike" kern="1200" dirty="0" smtClean="0">
                <a:solidFill>
                  <a:schemeClr val="tx1"/>
                </a:solidFill>
                <a:latin typeface="+mn-lt"/>
                <a:ea typeface="+mn-ea"/>
                <a:cs typeface="+mn-cs"/>
              </a:rPr>
              <a:t>Jupiter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Saturne</a:t>
            </a:r>
            <a:r>
              <a:rPr lang="fr-CA" sz="1200" b="0" i="0" kern="1200" dirty="0" smtClean="0">
                <a:solidFill>
                  <a:schemeClr val="tx1"/>
                </a:solidFill>
                <a:latin typeface="+mn-lt"/>
                <a:ea typeface="+mn-ea"/>
                <a:cs typeface="+mn-cs"/>
              </a:rPr>
              <a:t> ou </a:t>
            </a:r>
            <a:r>
              <a:rPr lang="fr-CA" sz="1200" b="0" i="0" u="none" strike="noStrike" kern="1200" dirty="0" smtClean="0">
                <a:solidFill>
                  <a:schemeClr val="tx1"/>
                </a:solidFill>
                <a:latin typeface="+mn-lt"/>
                <a:ea typeface="+mn-ea"/>
                <a:cs typeface="+mn-cs"/>
              </a:rPr>
              <a:t>Uranus</a:t>
            </a:r>
            <a:r>
              <a:rPr lang="fr-CA" sz="1200" b="0" i="0" kern="1200" dirty="0" smtClean="0">
                <a:solidFill>
                  <a:schemeClr val="tx1"/>
                </a:solidFill>
                <a:latin typeface="+mn-lt"/>
                <a:ea typeface="+mn-ea"/>
                <a:cs typeface="+mn-cs"/>
              </a:rPr>
              <a:t>. Par comparaison, </a:t>
            </a:r>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est trois cents fois plus petit que la </a:t>
            </a:r>
            <a:r>
              <a:rPr lang="fr-CA" sz="1200" b="0" i="0" u="none" strike="noStrike" kern="1200" dirty="0" smtClean="0">
                <a:solidFill>
                  <a:schemeClr val="tx1"/>
                </a:solidFill>
                <a:latin typeface="+mn-lt"/>
                <a:ea typeface="+mn-ea"/>
                <a:cs typeface="+mn-cs"/>
              </a:rPr>
              <a:t>Lune</a:t>
            </a:r>
            <a:r>
              <a:rPr lang="fr-CA" sz="1200" b="0" i="0" kern="1200" dirty="0" smtClean="0">
                <a:solidFill>
                  <a:schemeClr val="tx1"/>
                </a:solidFill>
                <a:latin typeface="+mn-lt"/>
                <a:ea typeface="+mn-ea"/>
                <a:cs typeface="+mn-cs"/>
              </a:rPr>
              <a:t>, deux fois plus petit que l'autre satellite de Mars, </a:t>
            </a:r>
            <a:r>
              <a:rPr lang="fr-CA" sz="1200" b="0" i="0" u="none" strike="noStrike"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masse de </a:t>
            </a:r>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est également faible : 1,476 × 10</a:t>
            </a:r>
            <a:r>
              <a:rPr lang="fr-CA" sz="1200" b="0" i="0" kern="1200" baseline="30000" dirty="0" smtClean="0">
                <a:solidFill>
                  <a:schemeClr val="tx1"/>
                </a:solidFill>
                <a:latin typeface="+mn-lt"/>
                <a:ea typeface="+mn-ea"/>
                <a:cs typeface="+mn-cs"/>
              </a:rPr>
              <a:t>15</a:t>
            </a:r>
            <a:r>
              <a:rPr lang="fr-CA" sz="1200" b="0" i="0" kern="1200" dirty="0" smtClean="0">
                <a:solidFill>
                  <a:schemeClr val="tx1"/>
                </a:solidFill>
                <a:latin typeface="+mn-lt"/>
                <a:ea typeface="+mn-ea"/>
                <a:cs typeface="+mn-cs"/>
              </a:rPr>
              <a:t> kg</a:t>
            </a:r>
            <a:r>
              <a:rPr lang="fr-CA" sz="1200" b="0" i="0" u="none" strike="noStrike" kern="1200" baseline="3000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(soit un peu moins de 1500 milliards de tonnes), soit moins d'un septième de celle de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et environ 50 millions de fois moins que celle de la </a:t>
            </a:r>
            <a:r>
              <a:rPr lang="fr-CA" sz="1200" b="0" i="0" u="none" strike="noStrike" kern="1200" dirty="0" smtClean="0">
                <a:solidFill>
                  <a:schemeClr val="tx1"/>
                </a:solidFill>
                <a:latin typeface="+mn-lt"/>
                <a:ea typeface="+mn-ea"/>
                <a:cs typeface="+mn-cs"/>
              </a:rPr>
              <a:t>Lune</a:t>
            </a:r>
            <a:r>
              <a:rPr lang="fr-CA" sz="1200" b="0" i="0" kern="1200" dirty="0" smtClean="0">
                <a:solidFill>
                  <a:schemeClr val="tx1"/>
                </a:solidFill>
                <a:latin typeface="+mn-lt"/>
                <a:ea typeface="+mn-ea"/>
                <a:cs typeface="+mn-cs"/>
              </a:rPr>
              <a:t>. Sa </a:t>
            </a:r>
            <a:r>
              <a:rPr lang="fr-CA" sz="1200" b="0" i="0" u="none" strike="noStrike" kern="1200" dirty="0" smtClean="0">
                <a:solidFill>
                  <a:schemeClr val="tx1"/>
                </a:solidFill>
                <a:latin typeface="+mn-lt"/>
                <a:ea typeface="+mn-ea"/>
                <a:cs typeface="+mn-cs"/>
              </a:rPr>
              <a:t>masse volumique</a:t>
            </a:r>
            <a:r>
              <a:rPr lang="fr-CA" sz="1200" b="0" i="0" kern="1200" dirty="0" smtClean="0">
                <a:solidFill>
                  <a:schemeClr val="tx1"/>
                </a:solidFill>
                <a:latin typeface="+mn-lt"/>
                <a:ea typeface="+mn-ea"/>
                <a:cs typeface="+mn-cs"/>
              </a:rPr>
              <a:t> est 2,2 g⋅cm</a:t>
            </a:r>
            <a:r>
              <a:rPr lang="fr-CA" sz="1200" b="0" i="0" kern="1200" baseline="30000" dirty="0" smtClean="0">
                <a:solidFill>
                  <a:schemeClr val="tx1"/>
                </a:solidFill>
                <a:latin typeface="+mn-lt"/>
                <a:ea typeface="+mn-ea"/>
                <a:cs typeface="+mn-cs"/>
              </a:rPr>
              <a:t>-3</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gravité à la surface de </a:t>
            </a:r>
            <a:r>
              <a:rPr lang="fr-CA" sz="1200" b="0" i="0" kern="1200" dirty="0" err="1" smtClean="0">
                <a:solidFill>
                  <a:schemeClr val="tx1"/>
                </a:solidFill>
                <a:latin typeface="+mn-lt"/>
                <a:ea typeface="+mn-ea"/>
                <a:cs typeface="+mn-cs"/>
              </a:rPr>
              <a:t>Déimos</a:t>
            </a:r>
            <a:r>
              <a:rPr lang="fr-CA" sz="1200" b="0" i="0" kern="1200" dirty="0" smtClean="0">
                <a:solidFill>
                  <a:schemeClr val="tx1"/>
                </a:solidFill>
                <a:latin typeface="+mn-lt"/>
                <a:ea typeface="+mn-ea"/>
                <a:cs typeface="+mn-cs"/>
              </a:rPr>
              <a:t> est très faible (0,004 m⋅s</a:t>
            </a:r>
            <a:r>
              <a:rPr lang="fr-CA" sz="1200" b="0" i="0" kern="1200" baseline="30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 un homme à sa surface aurait l'impression de ne peser que quelques grammes. Il possède une </a:t>
            </a:r>
            <a:r>
              <a:rPr lang="fr-CA" sz="1200" b="0" i="0" u="none" strike="noStrike" kern="1200" dirty="0" smtClean="0">
                <a:solidFill>
                  <a:schemeClr val="tx1"/>
                </a:solidFill>
                <a:latin typeface="+mn-lt"/>
                <a:ea typeface="+mn-ea"/>
                <a:cs typeface="+mn-cs"/>
              </a:rPr>
              <a:t>vitesse de libération</a:t>
            </a:r>
            <a:r>
              <a:rPr lang="fr-CA" sz="1200" b="0" i="0" kern="1200" dirty="0" smtClean="0">
                <a:solidFill>
                  <a:schemeClr val="tx1"/>
                </a:solidFill>
                <a:latin typeface="+mn-lt"/>
                <a:ea typeface="+mn-ea"/>
                <a:cs typeface="+mn-cs"/>
              </a:rPr>
              <a:t> de 22 km⋅h</a:t>
            </a:r>
            <a:r>
              <a:rPr lang="fr-CA" sz="1200" b="0" i="0" kern="1200" baseline="30000" dirty="0" smtClean="0">
                <a:solidFill>
                  <a:schemeClr val="tx1"/>
                </a:solidFill>
                <a:latin typeface="+mn-lt"/>
                <a:ea typeface="+mn-ea"/>
                <a:cs typeface="+mn-cs"/>
              </a:rPr>
              <a:t>-1</a:t>
            </a:r>
            <a:r>
              <a:rPr lang="fr-CA" sz="1200" b="0" i="0" kern="1200" dirty="0" smtClean="0">
                <a:solidFill>
                  <a:schemeClr val="tx1"/>
                </a:solidFill>
                <a:latin typeface="+mn-lt"/>
                <a:ea typeface="+mn-ea"/>
                <a:cs typeface="+mn-cs"/>
              </a:rPr>
              <a:t> (6 m⋅s</a:t>
            </a:r>
            <a:r>
              <a:rPr lang="fr-CA" sz="1200" b="0" i="0" kern="1200" baseline="30000" dirty="0" smtClean="0">
                <a:solidFill>
                  <a:schemeClr val="tx1"/>
                </a:solidFill>
                <a:latin typeface="+mn-lt"/>
                <a:ea typeface="+mn-ea"/>
                <a:cs typeface="+mn-cs"/>
              </a:rPr>
              <a:t>-1</a:t>
            </a:r>
            <a:r>
              <a:rPr lang="fr-CA" sz="1200" b="0" i="0" kern="1200" dirty="0" smtClean="0">
                <a:solidFill>
                  <a:schemeClr val="tx1"/>
                </a:solidFill>
                <a:latin typeface="+mn-lt"/>
                <a:ea typeface="+mn-ea"/>
                <a:cs typeface="+mn-cs"/>
              </a:rPr>
              <a:t>), ce qui permettrait de se mettre en orbite simplement en courant (s'il était possible de courir à sa surface).</a:t>
            </a: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15</a:t>
            </a:fld>
            <a:endParaRPr lang="fr-CA"/>
          </a:p>
        </p:txBody>
      </p:sp>
    </p:spTree>
    <p:extLst>
      <p:ext uri="{BB962C8B-B14F-4D97-AF65-F5344CB8AC3E}">
        <p14:creationId xmlns:p14="http://schemas.microsoft.com/office/powerpoint/2010/main" xmlns="" val="53710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est un corps très irrégulier, de dimensions 27 × 21,6 × 18,8 km, bien trop peu massif</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pour avoir pris une forme quasi-</a:t>
            </a:r>
            <a:r>
              <a:rPr lang="fr-CA" sz="1200" b="0" i="0" u="none" strike="noStrike" kern="1200" dirty="0" smtClean="0">
                <a:solidFill>
                  <a:schemeClr val="tx1"/>
                </a:solidFill>
                <a:latin typeface="+mn-lt"/>
                <a:ea typeface="+mn-ea"/>
                <a:cs typeface="+mn-cs"/>
              </a:rPr>
              <a:t>sphérique</a:t>
            </a:r>
            <a:r>
              <a:rPr lang="fr-CA" sz="1200" b="0" i="0" kern="1200" dirty="0" smtClean="0">
                <a:solidFill>
                  <a:schemeClr val="tx1"/>
                </a:solidFill>
                <a:latin typeface="+mn-lt"/>
                <a:ea typeface="+mn-ea"/>
                <a:cs typeface="+mn-cs"/>
              </a:rPr>
              <a:t> ; il s'agit d'ailleurs de l'un des plus petits satellites naturels du s</a:t>
            </a:r>
            <a:r>
              <a:rPr lang="fr-CA" sz="1200" b="0" i="0" u="none" strike="noStrike" kern="1200" dirty="0" smtClean="0">
                <a:solidFill>
                  <a:schemeClr val="tx1"/>
                </a:solidFill>
                <a:latin typeface="+mn-lt"/>
                <a:ea typeface="+mn-ea"/>
                <a:cs typeface="+mn-cs"/>
              </a:rPr>
              <a:t>ystème solaire</a:t>
            </a:r>
            <a:r>
              <a:rPr lang="fr-CA" sz="1200" b="0" i="0" kern="1200" dirty="0" smtClean="0">
                <a:solidFill>
                  <a:schemeClr val="tx1"/>
                </a:solidFill>
                <a:latin typeface="+mn-lt"/>
                <a:ea typeface="+mn-ea"/>
                <a:cs typeface="+mn-cs"/>
              </a:rPr>
              <a:t>. Du simple fait de sa forme, la </a:t>
            </a:r>
            <a:r>
              <a:rPr lang="fr-CA" sz="1200" b="0" i="0" u="none" strike="noStrike" kern="1200" dirty="0" smtClean="0">
                <a:solidFill>
                  <a:schemeClr val="tx1"/>
                </a:solidFill>
                <a:latin typeface="+mn-lt"/>
                <a:ea typeface="+mn-ea"/>
                <a:cs typeface="+mn-cs"/>
              </a:rPr>
              <a:t>gravité</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à sa surface varie d'environ 210 % suivant l'endroit où elle est mesurée.</a:t>
            </a:r>
          </a:p>
          <a:p>
            <a:endParaRPr lang="fr-CA" sz="1200" b="0" i="0" kern="1200" dirty="0" smtClean="0">
              <a:solidFill>
                <a:schemeClr val="tx1"/>
              </a:solidFill>
              <a:latin typeface="+mn-lt"/>
              <a:ea typeface="+mn-ea"/>
              <a:cs typeface="+mn-cs"/>
            </a:endParaRPr>
          </a:p>
          <a:p>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est un corps sombre qui semble être composé de </a:t>
            </a:r>
            <a:r>
              <a:rPr lang="fr-CA" sz="1200" b="0" i="0" u="none" strike="noStrike" kern="1200" dirty="0" smtClean="0">
                <a:solidFill>
                  <a:schemeClr val="tx1"/>
                </a:solidFill>
                <a:latin typeface="+mn-lt"/>
                <a:ea typeface="+mn-ea"/>
                <a:cs typeface="+mn-cs"/>
              </a:rPr>
              <a:t>chondrite carbonée</a:t>
            </a:r>
            <a:r>
              <a:rPr lang="fr-CA" sz="1200" b="0" i="0" kern="1200" dirty="0" smtClean="0">
                <a:solidFill>
                  <a:schemeClr val="tx1"/>
                </a:solidFill>
                <a:latin typeface="+mn-lt"/>
                <a:ea typeface="+mn-ea"/>
                <a:cs typeface="+mn-cs"/>
              </a:rPr>
              <a:t>, une composition similaire à celle des </a:t>
            </a:r>
            <a:r>
              <a:rPr lang="fr-CA" sz="1200" b="0" i="0" u="none" strike="noStrike" kern="1200" dirty="0" smtClean="0">
                <a:solidFill>
                  <a:schemeClr val="tx1"/>
                </a:solidFill>
                <a:latin typeface="+mn-lt"/>
                <a:ea typeface="+mn-ea"/>
                <a:cs typeface="+mn-cs"/>
              </a:rPr>
              <a:t>astéroïdes</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type C</a:t>
            </a:r>
            <a:r>
              <a:rPr lang="fr-CA" sz="1200" b="0" i="0" kern="1200" dirty="0" smtClean="0">
                <a:solidFill>
                  <a:schemeClr val="tx1"/>
                </a:solidFill>
                <a:latin typeface="+mn-lt"/>
                <a:ea typeface="+mn-ea"/>
                <a:cs typeface="+mn-cs"/>
              </a:rPr>
              <a:t> dans la </a:t>
            </a:r>
            <a:r>
              <a:rPr lang="fr-CA" sz="1200" b="0" i="0" u="none" strike="noStrike" kern="1200" dirty="0" smtClean="0">
                <a:solidFill>
                  <a:schemeClr val="tx1"/>
                </a:solidFill>
                <a:latin typeface="+mn-lt"/>
                <a:ea typeface="+mn-ea"/>
                <a:cs typeface="+mn-cs"/>
              </a:rPr>
              <a:t>ceinture d'astéroïdes</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externe. Cependant, la </a:t>
            </a:r>
            <a:r>
              <a:rPr lang="fr-CA" sz="1200" b="0" i="0" u="none" strike="noStrike" kern="1200" dirty="0" smtClean="0">
                <a:solidFill>
                  <a:schemeClr val="tx1"/>
                </a:solidFill>
                <a:latin typeface="+mn-lt"/>
                <a:ea typeface="+mn-ea"/>
                <a:cs typeface="+mn-cs"/>
              </a:rPr>
              <a:t>masse volumique</a:t>
            </a:r>
            <a:r>
              <a:rPr lang="fr-CA" sz="1200" b="0" i="0" kern="1200" dirty="0" smtClean="0">
                <a:solidFill>
                  <a:schemeClr val="tx1"/>
                </a:solidFill>
                <a:latin typeface="+mn-lt"/>
                <a:ea typeface="+mn-ea"/>
                <a:cs typeface="+mn-cs"/>
              </a:rPr>
              <a:t> de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est trop faible pour qu'il soit intégralement composé de roche et il possède une </a:t>
            </a:r>
            <a:r>
              <a:rPr lang="fr-CA" sz="1200" b="0" i="0" u="none" strike="noStrike" kern="1200" dirty="0" smtClean="0">
                <a:solidFill>
                  <a:schemeClr val="tx1"/>
                </a:solidFill>
                <a:latin typeface="+mn-lt"/>
                <a:ea typeface="+mn-ea"/>
                <a:cs typeface="+mn-cs"/>
              </a:rPr>
              <a:t>porosité</a:t>
            </a:r>
            <a:r>
              <a:rPr lang="fr-CA" sz="1200" b="0" i="0" kern="1200" dirty="0" smtClean="0">
                <a:solidFill>
                  <a:schemeClr val="tx1"/>
                </a:solidFill>
                <a:latin typeface="+mn-lt"/>
                <a:ea typeface="+mn-ea"/>
                <a:cs typeface="+mn-cs"/>
              </a:rPr>
              <a:t> significative.</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Il a été suggéré que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pourrait contenir un réservoir de glace substantiel, mais des observations spectrales ont écarté cette hypothèse.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a:t>
            </a:r>
            <a:r>
              <a:rPr lang="fr-CA" sz="1200" b="0" i="0" u="none" strike="noStrike" kern="1200" dirty="0" smtClean="0">
                <a:solidFill>
                  <a:schemeClr val="tx1"/>
                </a:solidFill>
                <a:latin typeface="+mn-lt"/>
                <a:ea typeface="+mn-ea"/>
                <a:cs typeface="+mn-cs"/>
              </a:rPr>
              <a:t>sonde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soviétique</a:t>
            </a:r>
            <a:r>
              <a:rPr lang="fr-CA" sz="1200" b="0" i="0"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Phobos</a:t>
            </a:r>
            <a:r>
              <a:rPr lang="fr-CA" sz="1200" b="0" i="0" u="none" strike="noStrike" kern="1200" dirty="0" smtClean="0">
                <a:solidFill>
                  <a:schemeClr val="tx1"/>
                </a:solidFill>
                <a:latin typeface="+mn-lt"/>
                <a:ea typeface="+mn-ea"/>
                <a:cs typeface="+mn-cs"/>
              </a:rPr>
              <a:t> 2</a:t>
            </a:r>
            <a:r>
              <a:rPr lang="fr-CA" sz="1200" b="0" i="0" kern="1200" dirty="0" smtClean="0">
                <a:solidFill>
                  <a:schemeClr val="tx1"/>
                </a:solidFill>
                <a:latin typeface="+mn-lt"/>
                <a:ea typeface="+mn-ea"/>
                <a:cs typeface="+mn-cs"/>
              </a:rPr>
              <a:t> détecta que des </a:t>
            </a:r>
            <a:r>
              <a:rPr lang="fr-CA" sz="1200" b="0" i="0" u="none" strike="noStrike" kern="1200" dirty="0" smtClean="0">
                <a:solidFill>
                  <a:schemeClr val="tx1"/>
                </a:solidFill>
                <a:latin typeface="+mn-lt"/>
                <a:ea typeface="+mn-ea"/>
                <a:cs typeface="+mn-cs"/>
              </a:rPr>
              <a:t>gaz</a:t>
            </a:r>
            <a:r>
              <a:rPr lang="fr-CA" sz="1200" b="0" i="0" kern="1200" dirty="0" smtClean="0">
                <a:solidFill>
                  <a:schemeClr val="tx1"/>
                </a:solidFill>
                <a:latin typeface="+mn-lt"/>
                <a:ea typeface="+mn-ea"/>
                <a:cs typeface="+mn-cs"/>
              </a:rPr>
              <a:t> s'échappaient de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en quantité faible mais régulière</a:t>
            </a:r>
            <a:r>
              <a:rPr lang="fr-CA" sz="1200" b="0" i="0" u="none" strike="noStrike" kern="1200" baseline="30000" dirty="0" smtClean="0">
                <a:solidFill>
                  <a:schemeClr val="tx1"/>
                </a:solidFill>
                <a:latin typeface="+mn-lt"/>
                <a:ea typeface="+mn-ea"/>
                <a:cs typeface="+mn-cs"/>
                <a:hlinkClick r:id="rId3"/>
              </a:rPr>
              <a:t>9</a:t>
            </a:r>
            <a:r>
              <a:rPr lang="fr-CA" sz="1200" b="0" i="0" kern="1200" dirty="0" smtClean="0">
                <a:solidFill>
                  <a:schemeClr val="tx1"/>
                </a:solidFill>
                <a:latin typeface="+mn-lt"/>
                <a:ea typeface="+mn-ea"/>
                <a:cs typeface="+mn-cs"/>
              </a:rPr>
              <a:t>. Malheureusement la sonde tomba en panne avant d'avoir pu déterminer la nature de ce gaz.</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En 1989, cette sonde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2 a été insérée sur une orbite de </a:t>
            </a:r>
            <a:r>
              <a:rPr lang="fr-CA" sz="1200" b="0" i="0" u="none" strike="noStrike" kern="1200" dirty="0" smtClean="0">
                <a:solidFill>
                  <a:schemeClr val="tx1"/>
                </a:solidFill>
                <a:latin typeface="+mn-lt"/>
                <a:ea typeface="+mn-ea"/>
                <a:cs typeface="+mn-cs"/>
              </a:rPr>
              <a:t>quasi-satellite</a:t>
            </a:r>
            <a:r>
              <a:rPr lang="fr-CA" sz="1200" b="0" i="0" kern="1200" dirty="0" smtClean="0">
                <a:solidFill>
                  <a:schemeClr val="tx1"/>
                </a:solidFill>
                <a:latin typeface="+mn-lt"/>
                <a:ea typeface="+mn-ea"/>
                <a:cs typeface="+mn-cs"/>
              </a:rPr>
              <a:t> par rapport à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Des images provenant de </a:t>
            </a:r>
            <a:r>
              <a:rPr lang="fr-CA" sz="1200" b="0" i="0" u="none" strike="noStrike" kern="1200" dirty="0" smtClean="0">
                <a:solidFill>
                  <a:schemeClr val="tx1"/>
                </a:solidFill>
                <a:latin typeface="+mn-lt"/>
                <a:ea typeface="+mn-ea"/>
                <a:cs typeface="+mn-cs"/>
              </a:rPr>
              <a:t>Mars Global </a:t>
            </a:r>
            <a:r>
              <a:rPr lang="fr-CA" sz="1200" b="0" i="0" u="none" strike="noStrike" kern="1200" dirty="0" err="1" smtClean="0">
                <a:solidFill>
                  <a:schemeClr val="tx1"/>
                </a:solidFill>
                <a:latin typeface="+mn-lt"/>
                <a:ea typeface="+mn-ea"/>
                <a:cs typeface="+mn-cs"/>
              </a:rPr>
              <a:t>Surveyor</a:t>
            </a:r>
            <a:r>
              <a:rPr lang="fr-CA" sz="1200" b="0" i="0" kern="1200" dirty="0" smtClean="0">
                <a:solidFill>
                  <a:schemeClr val="tx1"/>
                </a:solidFill>
                <a:latin typeface="+mn-lt"/>
                <a:ea typeface="+mn-ea"/>
                <a:cs typeface="+mn-cs"/>
              </a:rPr>
              <a:t> montrent que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est recouvert d'une couche de </a:t>
            </a:r>
            <a:r>
              <a:rPr lang="fr-CA" sz="1200" b="0" i="0" u="none" strike="noStrike" kern="1200" dirty="0" smtClean="0">
                <a:solidFill>
                  <a:schemeClr val="tx1"/>
                </a:solidFill>
                <a:latin typeface="+mn-lt"/>
                <a:ea typeface="+mn-ea"/>
                <a:cs typeface="+mn-cs"/>
              </a:rPr>
              <a:t>régolithe</a:t>
            </a:r>
            <a:r>
              <a:rPr lang="fr-CA" sz="1200" b="0" i="0" kern="1200" dirty="0" smtClean="0">
                <a:solidFill>
                  <a:schemeClr val="tx1"/>
                </a:solidFill>
                <a:latin typeface="+mn-lt"/>
                <a:ea typeface="+mn-ea"/>
                <a:cs typeface="+mn-cs"/>
              </a:rPr>
              <a:t> d'au moins 100 m d'épaisseur ; on pense qu'il provient d'impacts avec d'autres corps, mais on ignore comment il a pu adhérer à un objet ne possédant quasiment pas de gravité.</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Au cours de l'été 2008, la sonde </a:t>
            </a:r>
            <a:r>
              <a:rPr lang="fr-CA" sz="1200" b="0" i="0" u="none" strike="noStrike" kern="1200" dirty="0" smtClean="0">
                <a:solidFill>
                  <a:schemeClr val="tx1"/>
                </a:solidFill>
                <a:latin typeface="+mn-lt"/>
                <a:ea typeface="+mn-ea"/>
                <a:cs typeface="+mn-cs"/>
              </a:rPr>
              <a:t>Mars Express</a:t>
            </a:r>
            <a:r>
              <a:rPr lang="fr-CA" sz="1200" b="0" i="0" kern="1200" dirty="0" smtClean="0">
                <a:solidFill>
                  <a:schemeClr val="tx1"/>
                </a:solidFill>
                <a:latin typeface="+mn-lt"/>
                <a:ea typeface="+mn-ea"/>
                <a:cs typeface="+mn-cs"/>
              </a:rPr>
              <a:t> a permis de préciser quelques caractéristiques de </a:t>
            </a:r>
            <a:r>
              <a:rPr lang="fr-CA" sz="1200" b="0" i="0" kern="1200" dirty="0" err="1" smtClean="0">
                <a:solidFill>
                  <a:schemeClr val="tx1"/>
                </a:solidFill>
                <a:latin typeface="+mn-lt"/>
                <a:ea typeface="+mn-ea"/>
                <a:cs typeface="+mn-cs"/>
              </a:rPr>
              <a:t>Phobos</a:t>
            </a:r>
            <a:r>
              <a:rPr lang="fr-CA" sz="1200" b="0" i="0" kern="1200" dirty="0" smtClean="0">
                <a:solidFill>
                  <a:schemeClr val="tx1"/>
                </a:solidFill>
                <a:latin typeface="+mn-lt"/>
                <a:ea typeface="+mn-ea"/>
                <a:cs typeface="+mn-cs"/>
              </a:rPr>
              <a:t>, dont la masse et la densité.</a:t>
            </a: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16</a:t>
            </a:fld>
            <a:endParaRPr lang="fr-CA"/>
          </a:p>
        </p:txBody>
      </p:sp>
    </p:spTree>
    <p:extLst>
      <p:ext uri="{BB962C8B-B14F-4D97-AF65-F5344CB8AC3E}">
        <p14:creationId xmlns:p14="http://schemas.microsoft.com/office/powerpoint/2010/main" xmlns="" val="243384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sz="1200" b="0" i="0" kern="1200" dirty="0" smtClean="0">
                <a:solidFill>
                  <a:schemeClr val="tx1"/>
                </a:solidFill>
                <a:latin typeface="+mn-lt"/>
                <a:ea typeface="+mn-ea"/>
                <a:cs typeface="+mn-cs"/>
              </a:rPr>
              <a:t>Le résultat le plus frappant est que le </a:t>
            </a:r>
            <a:r>
              <a:rPr lang="fr-CA" sz="1200" b="0" i="0" u="none" strike="noStrike" kern="1200" dirty="0" smtClean="0">
                <a:solidFill>
                  <a:schemeClr val="tx1"/>
                </a:solidFill>
                <a:latin typeface="+mn-lt"/>
                <a:ea typeface="+mn-ea"/>
                <a:cs typeface="+mn-cs"/>
              </a:rPr>
              <a:t>noyau</a:t>
            </a:r>
            <a:r>
              <a:rPr lang="fr-CA" sz="1200" b="0" i="0" kern="1200" dirty="0" smtClean="0">
                <a:solidFill>
                  <a:schemeClr val="tx1"/>
                </a:solidFill>
                <a:latin typeface="+mn-lt"/>
                <a:ea typeface="+mn-ea"/>
                <a:cs typeface="+mn-cs"/>
              </a:rPr>
              <a:t> de Mars, dont la température serait de l'ordre de 2 000 </a:t>
            </a:r>
            <a:r>
              <a:rPr lang="fr-CA" sz="1200" b="0" i="0" u="none" strike="noStrike" kern="1200" dirty="0" smtClean="0">
                <a:solidFill>
                  <a:schemeClr val="tx1"/>
                </a:solidFill>
                <a:latin typeface="+mn-lt"/>
                <a:ea typeface="+mn-ea"/>
                <a:cs typeface="+mn-cs"/>
              </a:rPr>
              <a:t>K</a:t>
            </a:r>
            <a:r>
              <a:rPr lang="fr-CA" sz="1200" b="0" i="0" kern="1200" dirty="0" smtClean="0">
                <a:solidFill>
                  <a:schemeClr val="tx1"/>
                </a:solidFill>
                <a:latin typeface="+mn-lt"/>
                <a:ea typeface="+mn-ea"/>
                <a:cs typeface="+mn-cs"/>
              </a:rPr>
              <a:t>, est très certainement liquide, au moins dans sa plus grande partie, en raison d'une charge élevée — précisément une fraction pondérale d'au moins 14,2 % — en éléments légers, notamment en </a:t>
            </a:r>
            <a:r>
              <a:rPr lang="fr-CA" sz="1200" b="0" i="0" u="none" strike="noStrike" kern="1200" dirty="0" smtClean="0">
                <a:solidFill>
                  <a:schemeClr val="tx1"/>
                </a:solidFill>
                <a:latin typeface="+mn-lt"/>
                <a:ea typeface="+mn-ea"/>
                <a:cs typeface="+mn-cs"/>
              </a:rPr>
              <a:t>soufre</a:t>
            </a:r>
            <a:r>
              <a:rPr lang="fr-CA" sz="1200" b="0" i="0" kern="1200" dirty="0" smtClean="0">
                <a:solidFill>
                  <a:schemeClr val="tx1"/>
                </a:solidFill>
                <a:latin typeface="+mn-lt"/>
                <a:ea typeface="+mn-ea"/>
                <a:cs typeface="+mn-cs"/>
              </a:rPr>
              <a:t>, qui abaissent le </a:t>
            </a:r>
            <a:r>
              <a:rPr lang="fr-CA" sz="1200" b="0" i="0" u="none" strike="noStrike" kern="1200" dirty="0" smtClean="0">
                <a:solidFill>
                  <a:schemeClr val="tx1"/>
                </a:solidFill>
                <a:latin typeface="+mn-lt"/>
                <a:ea typeface="+mn-ea"/>
                <a:cs typeface="+mn-cs"/>
              </a:rPr>
              <a:t>point de fusion</a:t>
            </a:r>
            <a:r>
              <a:rPr lang="fr-CA" sz="1200" b="0" i="0" kern="1200" dirty="0" smtClean="0">
                <a:solidFill>
                  <a:schemeClr val="tx1"/>
                </a:solidFill>
                <a:latin typeface="+mn-lt"/>
                <a:ea typeface="+mn-ea"/>
                <a:cs typeface="+mn-cs"/>
              </a:rPr>
              <a:t> du mélange de </a:t>
            </a:r>
            <a:r>
              <a:rPr lang="fr-CA" sz="1200" b="0" i="0" u="none" strike="noStrike" kern="1200" dirty="0" smtClean="0">
                <a:solidFill>
                  <a:schemeClr val="tx1"/>
                </a:solidFill>
                <a:latin typeface="+mn-lt"/>
                <a:ea typeface="+mn-ea"/>
                <a:cs typeface="+mn-cs"/>
              </a:rPr>
              <a:t>fer</a:t>
            </a:r>
            <a:r>
              <a:rPr lang="fr-CA" sz="1200" b="0" i="0" kern="1200" dirty="0" smtClean="0">
                <a:solidFill>
                  <a:schemeClr val="tx1"/>
                </a:solidFill>
                <a:latin typeface="+mn-lt"/>
                <a:ea typeface="+mn-ea"/>
                <a:cs typeface="+mn-cs"/>
              </a:rPr>
              <a:t> et de </a:t>
            </a:r>
            <a:r>
              <a:rPr lang="fr-CA" sz="1200" b="0" i="0" u="none" strike="noStrike" kern="1200" dirty="0" smtClean="0">
                <a:solidFill>
                  <a:schemeClr val="tx1"/>
                </a:solidFill>
                <a:latin typeface="+mn-lt"/>
                <a:ea typeface="+mn-ea"/>
                <a:cs typeface="+mn-cs"/>
              </a:rPr>
              <a:t>nickel</a:t>
            </a:r>
            <a:r>
              <a:rPr lang="fr-CA" sz="1200" b="0" i="0" kern="1200" dirty="0" smtClean="0">
                <a:solidFill>
                  <a:schemeClr val="tx1"/>
                </a:solidFill>
                <a:latin typeface="+mn-lt"/>
                <a:ea typeface="+mn-ea"/>
                <a:cs typeface="+mn-cs"/>
              </a:rPr>
              <a:t> supposé constituer l'essentiel du noyau.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 noyau aurait un rayon compris entre 1 300 et 2 000 km (soit entre 38 % et 59 % du rayon de la planète), peut-être plus précisément entre 1 520 et 1 840 km (soit entre 45 % et 54 % du rayon de Mars), incertitude due en partie à l'inconnue concernant la fraction de </a:t>
            </a:r>
            <a:r>
              <a:rPr lang="fr-CA" sz="1200" b="0" i="0" u="none" strike="noStrike" kern="1200" dirty="0" smtClean="0">
                <a:solidFill>
                  <a:schemeClr val="tx1"/>
                </a:solidFill>
                <a:latin typeface="+mn-lt"/>
                <a:ea typeface="+mn-ea"/>
                <a:cs typeface="+mn-cs"/>
              </a:rPr>
              <a:t>manteau</a:t>
            </a:r>
            <a:r>
              <a:rPr lang="fr-CA" sz="1200" b="0" i="0" kern="1200" dirty="0" smtClean="0">
                <a:solidFill>
                  <a:schemeClr val="tx1"/>
                </a:solidFill>
                <a:latin typeface="+mn-lt"/>
                <a:ea typeface="+mn-ea"/>
                <a:cs typeface="+mn-cs"/>
              </a:rPr>
              <a:t> qui pourrait être liquide et réduirait par conséquent la taille du noyau ; on trouve assez souvent citée la valeur 1 480 km comme rayon du noyau de Mars</a:t>
            </a:r>
            <a:r>
              <a:rPr lang="fr-CA" sz="1200" b="0" i="0" u="none" strike="noStrike" kern="1200" baseline="30000" dirty="0" smtClean="0">
                <a:solidFill>
                  <a:schemeClr val="tx1"/>
                </a:solidFill>
                <a:latin typeface="+mn-lt"/>
                <a:ea typeface="+mn-ea"/>
                <a:cs typeface="+mn-cs"/>
                <a:hlinkClick r:id="rId3"/>
              </a:rPr>
              <a:t>79</a:t>
            </a:r>
            <a:r>
              <a:rPr lang="fr-CA" sz="1200" b="0" i="0" kern="1200" dirty="0" smtClean="0">
                <a:solidFill>
                  <a:schemeClr val="tx1"/>
                </a:solidFill>
                <a:latin typeface="+mn-lt"/>
                <a:ea typeface="+mn-ea"/>
                <a:cs typeface="+mn-cs"/>
              </a:rPr>
              <a:t>, soit 43,7 % du rayon moyen de la planète elle-même (3 389,5 km).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a:t>
            </a:r>
            <a:r>
              <a:rPr lang="fr-CA" sz="1200" b="0" i="0" u="none" strike="noStrike" kern="1200" dirty="0" smtClean="0">
                <a:solidFill>
                  <a:schemeClr val="tx1"/>
                </a:solidFill>
                <a:latin typeface="+mn-lt"/>
                <a:ea typeface="+mn-ea"/>
                <a:cs typeface="+mn-cs"/>
              </a:rPr>
              <a:t>manteau</a:t>
            </a:r>
            <a:r>
              <a:rPr lang="fr-CA" sz="1200" b="0" i="0" kern="1200" dirty="0" smtClean="0">
                <a:solidFill>
                  <a:schemeClr val="tx1"/>
                </a:solidFill>
                <a:latin typeface="+mn-lt"/>
                <a:ea typeface="+mn-ea"/>
                <a:cs typeface="+mn-cs"/>
              </a:rPr>
              <a:t> de Mars serait très semblable à celui de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constitué de phases solides où dominent les </a:t>
            </a:r>
            <a:r>
              <a:rPr lang="fr-CA" sz="1200" b="0" i="0" u="none" strike="noStrike" kern="1200" dirty="0" smtClean="0">
                <a:solidFill>
                  <a:schemeClr val="tx1"/>
                </a:solidFill>
                <a:latin typeface="+mn-lt"/>
                <a:ea typeface="+mn-ea"/>
                <a:cs typeface="+mn-cs"/>
              </a:rPr>
              <a:t>silicates</a:t>
            </a:r>
            <a:r>
              <a:rPr lang="fr-CA" sz="1200" b="0" i="0" kern="1200" dirty="0" smtClean="0">
                <a:solidFill>
                  <a:schemeClr val="tx1"/>
                </a:solidFill>
                <a:latin typeface="+mn-lt"/>
                <a:ea typeface="+mn-ea"/>
                <a:cs typeface="+mn-cs"/>
              </a:rPr>
              <a:t> riches en </a:t>
            </a:r>
            <a:r>
              <a:rPr lang="fr-CA" sz="1200" b="0" i="0" u="none" strike="noStrike" kern="1200" dirty="0" smtClean="0">
                <a:solidFill>
                  <a:schemeClr val="tx1"/>
                </a:solidFill>
                <a:latin typeface="+mn-lt"/>
                <a:ea typeface="+mn-ea"/>
                <a:cs typeface="+mn-cs"/>
              </a:rPr>
              <a:t>fer,</a:t>
            </a:r>
            <a:r>
              <a:rPr lang="fr-CA" sz="1200" b="0" i="0" kern="1200" dirty="0" smtClean="0">
                <a:solidFill>
                  <a:schemeClr val="tx1"/>
                </a:solidFill>
                <a:latin typeface="+mn-lt"/>
                <a:ea typeface="+mn-ea"/>
                <a:cs typeface="+mn-cs"/>
              </a:rPr>
              <a:t> ce dernier représentant une fraction pondérale de 11 à 15,5 % du manteau.</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L'écorce (ou croûte) martienne semble, assez logiquement, bien plus épaisse dans l'hémisphère sud que dans l'hémisphère nord : un modèle simple avec une </a:t>
            </a:r>
            <a:r>
              <a:rPr lang="fr-CA" sz="1200" b="0" i="0" u="none" strike="noStrike" kern="1200" dirty="0" smtClean="0">
                <a:solidFill>
                  <a:schemeClr val="tx1"/>
                </a:solidFill>
                <a:latin typeface="+mn-lt"/>
                <a:ea typeface="+mn-ea"/>
                <a:cs typeface="+mn-cs"/>
              </a:rPr>
              <a:t>masse volumique </a:t>
            </a:r>
            <a:r>
              <a:rPr lang="fr-CA" sz="1200" b="0" i="0" kern="1200" dirty="0" smtClean="0">
                <a:solidFill>
                  <a:schemeClr val="tx1"/>
                </a:solidFill>
                <a:latin typeface="+mn-lt"/>
                <a:ea typeface="+mn-ea"/>
                <a:cs typeface="+mn-cs"/>
              </a:rPr>
              <a:t>uniforme de 2 900 </a:t>
            </a:r>
            <a:r>
              <a:rPr lang="fr-CA" sz="1200" b="0" i="0" u="none" strike="noStrike" kern="1200" dirty="0" smtClean="0">
                <a:solidFill>
                  <a:schemeClr val="tx1"/>
                </a:solidFill>
                <a:latin typeface="+mn-lt"/>
                <a:ea typeface="+mn-ea"/>
                <a:cs typeface="+mn-cs"/>
              </a:rPr>
              <a:t>kg/m</a:t>
            </a:r>
            <a:r>
              <a:rPr lang="fr-CA" sz="1200" b="0" i="0" kern="1200" baseline="30000" dirty="0" smtClean="0">
                <a:solidFill>
                  <a:schemeClr val="tx1"/>
                </a:solidFill>
                <a:latin typeface="+mn-lt"/>
                <a:ea typeface="+mn-ea"/>
                <a:cs typeface="+mn-cs"/>
              </a:rPr>
              <a:t>3</a:t>
            </a:r>
            <a:r>
              <a:rPr lang="fr-CA" sz="1200" b="0" i="0" kern="1200" dirty="0" smtClean="0">
                <a:solidFill>
                  <a:schemeClr val="tx1"/>
                </a:solidFill>
                <a:latin typeface="+mn-lt"/>
                <a:ea typeface="+mn-ea"/>
                <a:cs typeface="+mn-cs"/>
              </a:rPr>
              <a:t> conduit à une épaisseur moyenne d'environ 50 km, soit 4,4 % du volume de la planète, avec comme valeurs extrêmes 92 km dans la région de </a:t>
            </a:r>
            <a:r>
              <a:rPr lang="fr-CA" sz="1200" b="0" i="0" u="none" strike="noStrike" kern="1200" dirty="0" err="1" smtClean="0">
                <a:solidFill>
                  <a:schemeClr val="tx1"/>
                </a:solidFill>
                <a:latin typeface="+mn-lt"/>
                <a:ea typeface="+mn-ea"/>
                <a:cs typeface="+mn-cs"/>
              </a:rPr>
              <a:t>Syria</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Planum</a:t>
            </a:r>
            <a:r>
              <a:rPr lang="fr-CA" sz="1200" b="0" i="0" kern="1200" dirty="0" smtClean="0">
                <a:solidFill>
                  <a:schemeClr val="tx1"/>
                </a:solidFill>
                <a:latin typeface="+mn-lt"/>
                <a:ea typeface="+mn-ea"/>
                <a:cs typeface="+mn-cs"/>
              </a:rPr>
              <a:t> et à peine 3 km sous le </a:t>
            </a:r>
            <a:r>
              <a:rPr lang="fr-CA" sz="1200" b="0" i="0" u="none" strike="noStrike" kern="1200" dirty="0" smtClean="0">
                <a:solidFill>
                  <a:schemeClr val="tx1"/>
                </a:solidFill>
                <a:latin typeface="+mn-lt"/>
                <a:ea typeface="+mn-ea"/>
                <a:cs typeface="+mn-cs"/>
              </a:rPr>
              <a:t>bassin d'impact</a:t>
            </a:r>
            <a:r>
              <a:rPr lang="fr-CA" sz="1200" b="0" i="0" kern="1200" dirty="0" smtClean="0">
                <a:solidFill>
                  <a:schemeClr val="tx1"/>
                </a:solidFill>
                <a:latin typeface="+mn-lt"/>
                <a:ea typeface="+mn-ea"/>
                <a:cs typeface="+mn-cs"/>
              </a:rPr>
              <a:t> d'</a:t>
            </a:r>
            <a:r>
              <a:rPr lang="fr-CA" sz="1200" b="0" i="0" u="none" strike="noStrike" kern="1200" dirty="0" err="1" smtClean="0">
                <a:solidFill>
                  <a:schemeClr val="tx1"/>
                </a:solidFill>
                <a:latin typeface="+mn-lt"/>
                <a:ea typeface="+mn-ea"/>
                <a:cs typeface="+mn-cs"/>
              </a:rPr>
              <a:t>Isidis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kern="1200" dirty="0" smtClean="0">
                <a:solidFill>
                  <a:schemeClr val="tx1"/>
                </a:solidFill>
                <a:latin typeface="+mn-lt"/>
                <a:ea typeface="+mn-ea"/>
                <a:cs typeface="+mn-cs"/>
              </a:rPr>
              <a:t>, tandis que l'écorce aurait moins de 10 km sous toute la région d'</a:t>
            </a:r>
            <a:r>
              <a:rPr lang="fr-CA" sz="1200" b="0" i="0" u="none" strike="noStrike" kern="1200" dirty="0" err="1" smtClean="0">
                <a:solidFill>
                  <a:schemeClr val="tx1"/>
                </a:solidFill>
                <a:latin typeface="+mn-lt"/>
                <a:ea typeface="+mn-ea"/>
                <a:cs typeface="+mn-cs"/>
              </a:rPr>
              <a:t>Utopia</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17</a:t>
            </a:fld>
            <a:endParaRPr lang="fr-CA"/>
          </a:p>
        </p:txBody>
      </p:sp>
    </p:spTree>
    <p:extLst>
      <p:ext uri="{BB962C8B-B14F-4D97-AF65-F5344CB8AC3E}">
        <p14:creationId xmlns:p14="http://schemas.microsoft.com/office/powerpoint/2010/main" xmlns="" val="359506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sz="1200" b="0" i="0" kern="1200" dirty="0" smtClean="0">
                <a:solidFill>
                  <a:schemeClr val="tx1"/>
                </a:solidFill>
                <a:latin typeface="+mn-lt"/>
                <a:ea typeface="+mn-ea"/>
                <a:cs typeface="+mn-cs"/>
              </a:rPr>
              <a:t>Le trait le plus frappant de la géographie martienne est sa « dichotomie </a:t>
            </a:r>
            <a:r>
              <a:rPr lang="fr-CA" sz="1200" b="0" i="0" kern="1200" dirty="0" err="1" smtClean="0">
                <a:solidFill>
                  <a:schemeClr val="tx1"/>
                </a:solidFill>
                <a:latin typeface="+mn-lt"/>
                <a:ea typeface="+mn-ea"/>
                <a:cs typeface="+mn-cs"/>
              </a:rPr>
              <a:t>crustale</a:t>
            </a:r>
            <a:r>
              <a:rPr lang="fr-CA" sz="1200" b="0" i="0" kern="1200" dirty="0" smtClean="0">
                <a:solidFill>
                  <a:schemeClr val="tx1"/>
                </a:solidFill>
                <a:latin typeface="+mn-lt"/>
                <a:ea typeface="+mn-ea"/>
                <a:cs typeface="+mn-cs"/>
              </a:rPr>
              <a:t> », c'est-à-dire l'opposition très nette entre d'une part un hémisphère nord constitué d'une vaste plaine lisse à une altitude d'une demi-douzaine de kilomètres sous le niveau de référence, et d'autre part un hémisphère sud formé de plateaux souvent élevés et très cratérisés au relief pouvant être localement assez accidenté.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Ces deux domaines géographiques sont séparés par une limite très nette, légèrement oblique sur l'équateur. Deux régions volcaniques près l'une de l'autre se trouvent précisément sur cette frontière géologique, dont l'une est un immense soulèvement de 5 500 km de diamètre, le </a:t>
            </a:r>
            <a:r>
              <a:rPr lang="fr-CA" sz="1200" b="0" i="0" u="none" strike="noStrike" kern="1200" dirty="0" smtClean="0">
                <a:solidFill>
                  <a:schemeClr val="tx1"/>
                </a:solidFill>
                <a:latin typeface="+mn-lt"/>
                <a:ea typeface="+mn-ea"/>
                <a:cs typeface="+mn-cs"/>
              </a:rPr>
              <a:t>renflement de Tharsis</a:t>
            </a:r>
            <a:r>
              <a:rPr lang="fr-CA" sz="1200" b="0" i="0" kern="1200" dirty="0" smtClean="0">
                <a:solidFill>
                  <a:schemeClr val="tx1"/>
                </a:solidFill>
                <a:latin typeface="+mn-lt"/>
                <a:ea typeface="+mn-ea"/>
                <a:cs typeface="+mn-cs"/>
              </a:rPr>
              <a:t>, dont la moitié nord-ouest regroupe une douzaine de volcans majeurs parmi lesquels </a:t>
            </a:r>
            <a:r>
              <a:rPr lang="fr-CA" sz="1200" b="0" i="0" u="none" strike="noStrike" kern="1200" dirty="0" smtClean="0">
                <a:solidFill>
                  <a:schemeClr val="tx1"/>
                </a:solidFill>
                <a:latin typeface="+mn-lt"/>
                <a:ea typeface="+mn-ea"/>
                <a:cs typeface="+mn-cs"/>
              </a:rPr>
              <a:t>Olympus Mons</a:t>
            </a:r>
            <a:r>
              <a:rPr lang="fr-CA" sz="1200" b="0" i="0" kern="1200" dirty="0" smtClean="0">
                <a:solidFill>
                  <a:schemeClr val="tx1"/>
                </a:solidFill>
                <a:latin typeface="+mn-lt"/>
                <a:ea typeface="+mn-ea"/>
                <a:cs typeface="+mn-cs"/>
              </a:rPr>
              <a:t>, tandis que la région méridionale se compose d'un vaste ensemble de hauts plateaux volcaniques tels que </a:t>
            </a:r>
            <a:r>
              <a:rPr lang="fr-CA" sz="1200" b="0" i="0" u="none" strike="noStrike" kern="1200" dirty="0" err="1" smtClean="0">
                <a:solidFill>
                  <a:schemeClr val="tx1"/>
                </a:solidFill>
                <a:latin typeface="+mn-lt"/>
                <a:ea typeface="+mn-ea"/>
                <a:cs typeface="+mn-cs"/>
              </a:rPr>
              <a:t>Syria</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Planum</a:t>
            </a:r>
            <a:r>
              <a:rPr lang="fr-CA" sz="1200" b="0" i="0" kern="1200" dirty="0" smtClean="0">
                <a:solidFill>
                  <a:schemeClr val="tx1"/>
                </a:solidFill>
                <a:latin typeface="+mn-lt"/>
                <a:ea typeface="+mn-ea"/>
                <a:cs typeface="+mn-cs"/>
              </a:rPr>
              <a:t> et </a:t>
            </a:r>
            <a:r>
              <a:rPr lang="fr-CA" sz="1200" b="0" i="0" u="none" strike="noStrike" kern="1200" dirty="0" err="1" smtClean="0">
                <a:solidFill>
                  <a:schemeClr val="tx1"/>
                </a:solidFill>
                <a:latin typeface="+mn-lt"/>
                <a:ea typeface="+mn-ea"/>
                <a:cs typeface="+mn-cs"/>
              </a:rPr>
              <a:t>Solis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Planum</a:t>
            </a:r>
            <a:r>
              <a:rPr lang="fr-CA" sz="1200" b="0" i="0" kern="1200" dirty="0" smtClean="0">
                <a:solidFill>
                  <a:schemeClr val="tx1"/>
                </a:solidFill>
                <a:latin typeface="+mn-lt"/>
                <a:ea typeface="+mn-ea"/>
                <a:cs typeface="+mn-cs"/>
              </a:rPr>
              <a:t>, et la partie orientale est marquée par le système de </a:t>
            </a:r>
            <a:r>
              <a:rPr lang="fr-CA" sz="1200" b="0" i="0" u="none" strike="noStrike" kern="1200" dirty="0" smtClean="0">
                <a:solidFill>
                  <a:schemeClr val="tx1"/>
                </a:solidFill>
                <a:latin typeface="+mn-lt"/>
                <a:ea typeface="+mn-ea"/>
                <a:cs typeface="+mn-cs"/>
              </a:rPr>
              <a:t>canyons</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Valles </a:t>
            </a:r>
            <a:r>
              <a:rPr lang="fr-CA" sz="1200" b="0" i="0" u="none" strike="noStrike" kern="1200" dirty="0" err="1" smtClean="0">
                <a:solidFill>
                  <a:schemeClr val="tx1"/>
                </a:solidFill>
                <a:latin typeface="+mn-lt"/>
                <a:ea typeface="+mn-ea"/>
                <a:cs typeface="+mn-cs"/>
              </a:rPr>
              <a:t>Marineris</a:t>
            </a:r>
            <a:r>
              <a:rPr lang="fr-CA" sz="1200" b="0" i="0" kern="1200" dirty="0" smtClean="0">
                <a:solidFill>
                  <a:schemeClr val="tx1"/>
                </a:solidFill>
                <a:latin typeface="+mn-lt"/>
                <a:ea typeface="+mn-ea"/>
                <a:cs typeface="+mn-cs"/>
              </a:rPr>
              <a:t> prolongeant par l'est le réseau de </a:t>
            </a:r>
            <a:r>
              <a:rPr lang="fr-CA" sz="1200" b="0" i="0" u="none" strike="noStrike" kern="1200" dirty="0" err="1" smtClean="0">
                <a:solidFill>
                  <a:schemeClr val="tx1"/>
                </a:solidFill>
                <a:latin typeface="+mn-lt"/>
                <a:ea typeface="+mn-ea"/>
                <a:cs typeface="+mn-cs"/>
              </a:rPr>
              <a:t>Noctis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Labyrinthus</a:t>
            </a:r>
            <a:r>
              <a:rPr lang="fr-CA" sz="1200" b="0" i="0" kern="1200" dirty="0" smtClean="0">
                <a:solidFill>
                  <a:schemeClr val="tx1"/>
                </a:solidFill>
                <a:latin typeface="+mn-lt"/>
                <a:ea typeface="+mn-ea"/>
                <a:cs typeface="+mn-cs"/>
              </a:rPr>
              <a:t>.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Deux grands </a:t>
            </a:r>
            <a:r>
              <a:rPr lang="fr-CA" sz="1200" b="0" i="0" u="none" strike="noStrike" kern="1200" dirty="0" smtClean="0">
                <a:solidFill>
                  <a:schemeClr val="tx1"/>
                </a:solidFill>
                <a:latin typeface="+mn-lt"/>
                <a:ea typeface="+mn-ea"/>
                <a:cs typeface="+mn-cs"/>
              </a:rPr>
              <a:t>bassins d'impact</a:t>
            </a:r>
            <a:r>
              <a:rPr lang="fr-CA" sz="1200" b="0" i="0" kern="1200" dirty="0" smtClean="0">
                <a:solidFill>
                  <a:schemeClr val="tx1"/>
                </a:solidFill>
                <a:latin typeface="+mn-lt"/>
                <a:ea typeface="+mn-ea"/>
                <a:cs typeface="+mn-cs"/>
              </a:rPr>
              <a:t> sont nettement visibles dans l'hémisphère sud, </a:t>
            </a:r>
            <a:r>
              <a:rPr lang="fr-CA" sz="1200" b="0" i="0" u="none" strike="noStrike" kern="1200" dirty="0" err="1" smtClean="0">
                <a:solidFill>
                  <a:schemeClr val="tx1"/>
                </a:solidFill>
                <a:latin typeface="+mn-lt"/>
                <a:ea typeface="+mn-ea"/>
                <a:cs typeface="+mn-cs"/>
              </a:rPr>
              <a:t>Argyre</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kern="1200" dirty="0" smtClean="0">
                <a:solidFill>
                  <a:schemeClr val="tx1"/>
                </a:solidFill>
                <a:latin typeface="+mn-lt"/>
                <a:ea typeface="+mn-ea"/>
                <a:cs typeface="+mn-cs"/>
              </a:rPr>
              <a:t> et surtout </a:t>
            </a:r>
            <a:r>
              <a:rPr lang="fr-CA" sz="1200" b="0" i="0" u="none" strike="noStrike" kern="1200" dirty="0" err="1" smtClean="0">
                <a:solidFill>
                  <a:schemeClr val="tx1"/>
                </a:solidFill>
                <a:latin typeface="+mn-lt"/>
                <a:ea typeface="+mn-ea"/>
                <a:cs typeface="+mn-cs"/>
              </a:rPr>
              <a:t>Hellas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kern="1200" dirty="0" smtClean="0">
                <a:solidFill>
                  <a:schemeClr val="tx1"/>
                </a:solidFill>
                <a:latin typeface="+mn-lt"/>
                <a:ea typeface="+mn-ea"/>
                <a:cs typeface="+mn-cs"/>
              </a:rPr>
              <a:t>, au fond duquel a été relevée la plus grande profondeur à la surface de Mars, avec une altitude de -8 200 m par rapport au niveau de référence. Le point le plus élevé se trouve quant à lui au sommet d'</a:t>
            </a:r>
            <a:r>
              <a:rPr lang="fr-CA" sz="1200" b="0" i="0" u="none" strike="noStrike" kern="1200" dirty="0" smtClean="0">
                <a:solidFill>
                  <a:schemeClr val="tx1"/>
                </a:solidFill>
                <a:latin typeface="+mn-lt"/>
                <a:ea typeface="+mn-ea"/>
                <a:cs typeface="+mn-cs"/>
              </a:rPr>
              <a:t>Olympus Mons</a:t>
            </a:r>
            <a:r>
              <a:rPr lang="fr-CA" sz="1200" b="0" i="0" kern="1200" dirty="0" smtClean="0">
                <a:solidFill>
                  <a:schemeClr val="tx1"/>
                </a:solidFill>
                <a:latin typeface="+mn-lt"/>
                <a:ea typeface="+mn-ea"/>
                <a:cs typeface="+mn-cs"/>
              </a:rPr>
              <a:t>, à 21 229 m au-dessus du niveau de référence ; les cinq montagnes les plus hautes du système solaire sont d'ailleurs cinq volcans martiens, dont quatre se trouvent sur le renflement de Tharsis et le cinquième dans la seconde région volcanique de Mars, </a:t>
            </a:r>
            <a:r>
              <a:rPr lang="fr-CA" sz="1200" b="0" i="0" u="none" strike="noStrike" kern="1200" dirty="0" err="1" smtClean="0">
                <a:solidFill>
                  <a:schemeClr val="tx1"/>
                </a:solidFill>
                <a:latin typeface="+mn-lt"/>
                <a:ea typeface="+mn-ea"/>
                <a:cs typeface="+mn-cs"/>
              </a:rPr>
              <a:t>Elysium</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kern="1200" dirty="0" smtClean="0">
                <a:solidFill>
                  <a:schemeClr val="tx1"/>
                </a:solidFill>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18</a:t>
            </a:fld>
            <a:endParaRPr lang="fr-CA"/>
          </a:p>
        </p:txBody>
      </p:sp>
    </p:spTree>
    <p:extLst>
      <p:ext uri="{BB962C8B-B14F-4D97-AF65-F5344CB8AC3E}">
        <p14:creationId xmlns:p14="http://schemas.microsoft.com/office/powerpoint/2010/main" xmlns="" val="398175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On sait aujourd'hui que Mars possède une </a:t>
            </a:r>
            <a:r>
              <a:rPr lang="fr-CA" sz="1200" b="0" i="0" u="none" strike="noStrike" kern="1200" dirty="0" smtClean="0">
                <a:solidFill>
                  <a:schemeClr val="tx1"/>
                </a:solidFill>
                <a:latin typeface="+mn-lt"/>
                <a:ea typeface="+mn-ea"/>
                <a:cs typeface="+mn-cs"/>
              </a:rPr>
              <a:t>atmosphère</a:t>
            </a:r>
            <a:r>
              <a:rPr lang="fr-CA" sz="1200" b="0" i="0" kern="1200" dirty="0" smtClean="0">
                <a:solidFill>
                  <a:schemeClr val="tx1"/>
                </a:solidFill>
                <a:latin typeface="+mn-lt"/>
                <a:ea typeface="+mn-ea"/>
                <a:cs typeface="+mn-cs"/>
              </a:rPr>
              <a:t> ténue dont la </a:t>
            </a:r>
            <a:r>
              <a:rPr lang="fr-CA" sz="1200" b="0" i="0" u="none" strike="noStrike" kern="1200" dirty="0" smtClean="0">
                <a:solidFill>
                  <a:schemeClr val="tx1"/>
                </a:solidFill>
                <a:latin typeface="+mn-lt"/>
                <a:ea typeface="+mn-ea"/>
                <a:cs typeface="+mn-cs"/>
              </a:rPr>
              <a:t>pression</a:t>
            </a:r>
            <a:r>
              <a:rPr lang="fr-CA" sz="1200" b="0" i="0" kern="1200" dirty="0" smtClean="0">
                <a:solidFill>
                  <a:schemeClr val="tx1"/>
                </a:solidFill>
                <a:latin typeface="+mn-lt"/>
                <a:ea typeface="+mn-ea"/>
                <a:cs typeface="+mn-cs"/>
              </a:rPr>
              <a:t> moyenne au </a:t>
            </a:r>
            <a:r>
              <a:rPr lang="fr-CA" sz="1200" b="0" i="0" u="none" strike="noStrike" kern="1200" dirty="0" smtClean="0">
                <a:solidFill>
                  <a:schemeClr val="tx1"/>
                </a:solidFill>
                <a:latin typeface="+mn-lt"/>
                <a:ea typeface="+mn-ea"/>
                <a:cs typeface="+mn-cs"/>
              </a:rPr>
              <a:t>niveau de référence martien</a:t>
            </a:r>
            <a:r>
              <a:rPr lang="fr-CA" sz="1200" b="0" i="0" kern="1200" dirty="0" smtClean="0">
                <a:solidFill>
                  <a:schemeClr val="tx1"/>
                </a:solidFill>
                <a:latin typeface="+mn-lt"/>
                <a:ea typeface="+mn-ea"/>
                <a:cs typeface="+mn-cs"/>
              </a:rPr>
              <a:t> est par définition de 610 Pa, avec une température moyenne de 210 K (- 63 °C).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Elle est composée principalement de </a:t>
            </a:r>
            <a:r>
              <a:rPr lang="fr-CA" sz="1200" b="0" i="0" u="none" strike="noStrike" kern="1200" dirty="0" smtClean="0">
                <a:solidFill>
                  <a:schemeClr val="tx1"/>
                </a:solidFill>
                <a:latin typeface="+mn-lt"/>
                <a:ea typeface="+mn-ea"/>
                <a:cs typeface="+mn-cs"/>
              </a:rPr>
              <a:t>dioxyde de carbone</a:t>
            </a:r>
            <a:r>
              <a:rPr lang="fr-CA" sz="1200" b="0" i="0" kern="1200" dirty="0" smtClean="0">
                <a:solidFill>
                  <a:schemeClr val="tx1"/>
                </a:solidFill>
                <a:latin typeface="+mn-lt"/>
                <a:ea typeface="+mn-ea"/>
                <a:cs typeface="+mn-cs"/>
              </a:rPr>
              <a:t> CO</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(96,0 % ±0,7 %), d'</a:t>
            </a:r>
            <a:r>
              <a:rPr lang="fr-CA" sz="1200" b="0" i="0" u="none" strike="noStrike" kern="1200" dirty="0" smtClean="0">
                <a:solidFill>
                  <a:schemeClr val="tx1"/>
                </a:solidFill>
                <a:latin typeface="+mn-lt"/>
                <a:ea typeface="+mn-ea"/>
                <a:cs typeface="+mn-cs"/>
              </a:rPr>
              <a:t>argon</a:t>
            </a:r>
            <a:r>
              <a:rPr lang="fr-CA" sz="1200" b="0" i="0" kern="1200" dirty="0" smtClean="0">
                <a:solidFill>
                  <a:schemeClr val="tx1"/>
                </a:solidFill>
                <a:latin typeface="+mn-lt"/>
                <a:ea typeface="+mn-ea"/>
                <a:cs typeface="+mn-cs"/>
              </a:rPr>
              <a:t> Ar (1,93 % ±0,01 %) et d'</a:t>
            </a:r>
            <a:r>
              <a:rPr lang="fr-CA" sz="1200" b="0" i="0" u="none" strike="noStrike" kern="1200" dirty="0" smtClean="0">
                <a:solidFill>
                  <a:schemeClr val="tx1"/>
                </a:solidFill>
                <a:latin typeface="+mn-lt"/>
                <a:ea typeface="+mn-ea"/>
                <a:cs typeface="+mn-cs"/>
              </a:rPr>
              <a:t>azote</a:t>
            </a:r>
            <a:r>
              <a:rPr lang="fr-CA" sz="1200" b="0" i="0" kern="1200" dirty="0" smtClean="0">
                <a:solidFill>
                  <a:schemeClr val="tx1"/>
                </a:solidFill>
                <a:latin typeface="+mn-lt"/>
                <a:ea typeface="+mn-ea"/>
                <a:cs typeface="+mn-cs"/>
              </a:rPr>
              <a:t> N</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(1,89 % ±0,03 %).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Compte tenu de la faible </a:t>
            </a:r>
            <a:r>
              <a:rPr lang="fr-CA" sz="1200" b="0" i="0" u="none" kern="1200" dirty="0" smtClean="0">
                <a:solidFill>
                  <a:schemeClr val="tx1"/>
                </a:solidFill>
                <a:latin typeface="+mn-lt"/>
                <a:ea typeface="+mn-ea"/>
                <a:cs typeface="+mn-cs"/>
              </a:rPr>
              <a:t>gravité</a:t>
            </a:r>
            <a:r>
              <a:rPr lang="fr-CA" sz="1200" b="0" i="0" kern="1200" dirty="0" smtClean="0">
                <a:solidFill>
                  <a:schemeClr val="tx1"/>
                </a:solidFill>
                <a:latin typeface="+mn-lt"/>
                <a:ea typeface="+mn-ea"/>
                <a:cs typeface="+mn-cs"/>
              </a:rPr>
              <a:t> à la surface de Mars, la </a:t>
            </a:r>
            <a:r>
              <a:rPr lang="fr-CA" sz="1200" b="0" i="0" u="none" strike="noStrike" kern="1200" dirty="0" smtClean="0">
                <a:solidFill>
                  <a:schemeClr val="tx1"/>
                </a:solidFill>
                <a:latin typeface="+mn-lt"/>
                <a:ea typeface="+mn-ea"/>
                <a:cs typeface="+mn-cs"/>
              </a:rPr>
              <a:t>hauteur d'échelle</a:t>
            </a:r>
            <a:r>
              <a:rPr lang="fr-CA" sz="1200" b="0" i="0" kern="1200" dirty="0" smtClean="0">
                <a:solidFill>
                  <a:schemeClr val="tx1"/>
                </a:solidFill>
                <a:latin typeface="+mn-lt"/>
                <a:ea typeface="+mn-ea"/>
                <a:cs typeface="+mn-cs"/>
              </a:rPr>
              <a:t> de cette atmosphère est de 11 km, plus d'une fois et demie celle de l'atmosphère terrestre, qui n'est que de 7 km. Les pressions extrêmes relevées à la surface de la planète vont d'à peine 30 Pa au sommet d'</a:t>
            </a:r>
            <a:r>
              <a:rPr lang="fr-CA" sz="1200" b="0" i="0" u="none" strike="noStrike" kern="1200" dirty="0" smtClean="0">
                <a:solidFill>
                  <a:schemeClr val="tx1"/>
                </a:solidFill>
                <a:latin typeface="+mn-lt"/>
                <a:ea typeface="+mn-ea"/>
                <a:cs typeface="+mn-cs"/>
              </a:rPr>
              <a:t>Olympus Mons</a:t>
            </a:r>
            <a:r>
              <a:rPr lang="fr-CA" sz="1200" b="0" i="0" kern="1200" dirty="0" smtClean="0">
                <a:solidFill>
                  <a:schemeClr val="tx1"/>
                </a:solidFill>
                <a:latin typeface="+mn-lt"/>
                <a:ea typeface="+mn-ea"/>
                <a:cs typeface="+mn-cs"/>
              </a:rPr>
              <a:t> jusqu'à 1 155 Pa au point le plus bas du </a:t>
            </a:r>
            <a:r>
              <a:rPr lang="fr-CA" sz="1200" b="0" i="0" u="none" strike="noStrike" kern="1200" dirty="0" smtClean="0">
                <a:solidFill>
                  <a:schemeClr val="tx1"/>
                </a:solidFill>
                <a:latin typeface="+mn-lt"/>
                <a:ea typeface="+mn-ea"/>
                <a:cs typeface="+mn-cs"/>
              </a:rPr>
              <a:t>bassin d'impact</a:t>
            </a:r>
            <a:r>
              <a:rPr lang="fr-CA" sz="1200" b="0" i="0" kern="1200" dirty="0" smtClean="0">
                <a:solidFill>
                  <a:schemeClr val="tx1"/>
                </a:solidFill>
                <a:latin typeface="+mn-lt"/>
                <a:ea typeface="+mn-ea"/>
                <a:cs typeface="+mn-cs"/>
              </a:rPr>
              <a:t> d'</a:t>
            </a:r>
            <a:r>
              <a:rPr lang="fr-CA" sz="1200" b="0" i="0" u="none" strike="noStrike" kern="1200" dirty="0" err="1" smtClean="0">
                <a:solidFill>
                  <a:schemeClr val="tx1"/>
                </a:solidFill>
                <a:latin typeface="+mn-lt"/>
                <a:ea typeface="+mn-ea"/>
                <a:cs typeface="+mn-cs"/>
              </a:rPr>
              <a:t>Hellas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Planitia</a:t>
            </a:r>
            <a:r>
              <a:rPr lang="fr-CA" sz="1200" b="0" i="0" u="none" strike="noStrike" kern="1200" dirty="0" smtClean="0">
                <a:solidFill>
                  <a:schemeClr val="tx1"/>
                </a:solidFill>
                <a:latin typeface="+mn-lt"/>
                <a:ea typeface="+mn-ea"/>
                <a:cs typeface="+mn-cs"/>
              </a:rPr>
              <a:t>.</a:t>
            </a:r>
            <a:endParaRPr lang="fr-CA" sz="1200" b="0" i="0" u="none" strike="noStrike" kern="1200" baseline="30000" dirty="0" smtClean="0">
              <a:solidFill>
                <a:schemeClr val="tx1"/>
              </a:solidFill>
              <a:latin typeface="+mn-lt"/>
              <a:ea typeface="+mn-ea"/>
              <a:cs typeface="+mn-cs"/>
            </a:endParaRP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L’absence de magnétosphère suggère que la planète ne possède pas de noyau liquide et que toute activité volcanique n’est plus possible désormais.</a:t>
            </a:r>
            <a:endParaRPr lang="fr-CA" sz="1200" b="0" i="0" u="none"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19</a:t>
            </a:fld>
            <a:endParaRPr lang="fr-CA"/>
          </a:p>
        </p:txBody>
      </p:sp>
    </p:spTree>
    <p:extLst>
      <p:ext uri="{BB962C8B-B14F-4D97-AF65-F5344CB8AC3E}">
        <p14:creationId xmlns:p14="http://schemas.microsoft.com/office/powerpoint/2010/main" xmlns="" val="388361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u="none" dirty="0" smtClean="0"/>
              <a:t>La faible pression atmosphérique de Mars ne permet pas la formation de tornade ou d’ouragan comme on a pu le voir dans un film récent !</a:t>
            </a:r>
          </a:p>
          <a:p>
            <a:r>
              <a:rPr lang="fr-CA" b="0" u="none" dirty="0" smtClean="0"/>
              <a:t>La faible pression atmosphérique</a:t>
            </a:r>
            <a:r>
              <a:rPr lang="fr-CA" b="0" u="none" baseline="0" dirty="0" smtClean="0"/>
              <a:t> fait en sorte que la glace exposée à l’atmosphère ambiant sublime rapidement.</a:t>
            </a:r>
            <a:endParaRPr lang="fr-CA" b="0" u="none"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20</a:t>
            </a:fld>
            <a:endParaRPr lang="fr-CA"/>
          </a:p>
        </p:txBody>
      </p:sp>
    </p:spTree>
    <p:extLst>
      <p:ext uri="{BB962C8B-B14F-4D97-AF65-F5344CB8AC3E}">
        <p14:creationId xmlns:p14="http://schemas.microsoft.com/office/powerpoint/2010/main" xmlns="" val="338827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planète Mars est la quatrième planète du système solaire. Elle tourne</a:t>
            </a:r>
            <a:r>
              <a:rPr lang="fr-CA" baseline="0" dirty="0" smtClean="0"/>
              <a:t> autour de son étoile, le Soleil. Les planètes du système solaire sont dans l’ordre :   Mercure ; Vénus ; Terre ; Mars ; Jupiter ; Saturne ; Uranus et finalement Neptune.  </a:t>
            </a:r>
          </a:p>
          <a:p>
            <a:endParaRPr lang="fr-CA" b="0" u="none" baseline="0" dirty="0" smtClean="0">
              <a:solidFill>
                <a:srgbClr val="FF0000"/>
              </a:solidFill>
            </a:endParaRPr>
          </a:p>
          <a:p>
            <a:r>
              <a:rPr lang="fr-CA" b="0" u="none" baseline="0" dirty="0" smtClean="0">
                <a:solidFill>
                  <a:srgbClr val="FF0000"/>
                </a:solidFill>
              </a:rPr>
              <a:t>Quel est le truc pour retenir l’ordre des planètes ?  Salut, Mon Vieux Tu m’as Jeté Sur Une Navette.</a:t>
            </a:r>
            <a:endParaRPr lang="fr-CA" b="0" u="none" dirty="0">
              <a:solidFill>
                <a:srgbClr val="FF0000"/>
              </a:solidFill>
            </a:endParaRPr>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3</a:t>
            </a:fld>
            <a:endParaRPr lang="fr-CA"/>
          </a:p>
        </p:txBody>
      </p:sp>
    </p:spTree>
    <p:extLst>
      <p:ext uri="{BB962C8B-B14F-4D97-AF65-F5344CB8AC3E}">
        <p14:creationId xmlns:p14="http://schemas.microsoft.com/office/powerpoint/2010/main" xmlns="" val="42306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Du fait de son éloignement plus grand par rapport au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que celui de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Mars reçoit du Soleil une énergie variant de 492 à 715 </a:t>
            </a:r>
            <a:r>
              <a:rPr lang="fr-CA" sz="1200" b="0" i="0" u="none" strike="noStrike" kern="1200" dirty="0" smtClean="0">
                <a:solidFill>
                  <a:schemeClr val="tx1"/>
                </a:solidFill>
                <a:latin typeface="+mn-lt"/>
                <a:ea typeface="+mn-ea"/>
                <a:cs typeface="+mn-cs"/>
              </a:rPr>
              <a:t>W</a:t>
            </a:r>
            <a:r>
              <a:rPr lang="fr-CA" sz="1200" b="0" i="0" kern="1200" dirty="0" smtClean="0">
                <a:solidFill>
                  <a:schemeClr val="tx1"/>
                </a:solidFill>
                <a:latin typeface="+mn-lt"/>
                <a:ea typeface="+mn-ea"/>
                <a:cs typeface="+mn-cs"/>
              </a:rPr>
              <a:t>/</a:t>
            </a:r>
            <a:r>
              <a:rPr lang="fr-CA" sz="1200" b="0" i="0" u="none" strike="noStrike" kern="1200" dirty="0" smtClean="0">
                <a:solidFill>
                  <a:schemeClr val="tx1"/>
                </a:solidFill>
                <a:latin typeface="+mn-lt"/>
                <a:ea typeface="+mn-ea"/>
                <a:cs typeface="+mn-cs"/>
              </a:rPr>
              <a:t>m</a:t>
            </a:r>
            <a:r>
              <a:rPr lang="fr-CA" sz="1200" b="0" i="0" kern="1200" baseline="30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selon sa position sur son orbite, contre de 1 321 à 1 413 W/m</a:t>
            </a:r>
            <a:r>
              <a:rPr lang="fr-CA" sz="1200" b="0" i="0" kern="1200" baseline="30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pour la Terre, c'est-à-dire de 37,2 % à 50,6 % entre les </a:t>
            </a:r>
            <a:r>
              <a:rPr lang="fr-CA" sz="1200" b="0" i="0" u="none" strike="noStrike" kern="1200" dirty="0" smtClean="0">
                <a:solidFill>
                  <a:schemeClr val="tx1"/>
                </a:solidFill>
                <a:latin typeface="+mn-lt"/>
                <a:ea typeface="+mn-ea"/>
                <a:cs typeface="+mn-cs"/>
              </a:rPr>
              <a:t>aphélies</a:t>
            </a:r>
            <a:r>
              <a:rPr lang="fr-CA" sz="1200" b="0" i="0" kern="1200" dirty="0" smtClean="0">
                <a:solidFill>
                  <a:schemeClr val="tx1"/>
                </a:solidFill>
                <a:latin typeface="+mn-lt"/>
                <a:ea typeface="+mn-ea"/>
                <a:cs typeface="+mn-cs"/>
              </a:rPr>
              <a:t> et les </a:t>
            </a:r>
            <a:r>
              <a:rPr lang="fr-CA" sz="1200" b="0" i="0" u="none" strike="noStrike" kern="1200" dirty="0" smtClean="0">
                <a:solidFill>
                  <a:schemeClr val="tx1"/>
                </a:solidFill>
                <a:latin typeface="+mn-lt"/>
                <a:ea typeface="+mn-ea"/>
                <a:cs typeface="+mn-cs"/>
              </a:rPr>
              <a:t>périhélies</a:t>
            </a:r>
            <a:r>
              <a:rPr lang="fr-CA" sz="1200" b="0" i="0" kern="1200" dirty="0" smtClean="0">
                <a:solidFill>
                  <a:schemeClr val="tx1"/>
                </a:solidFill>
                <a:latin typeface="+mn-lt"/>
                <a:ea typeface="+mn-ea"/>
                <a:cs typeface="+mn-cs"/>
              </a:rPr>
              <a:t> respectivement.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L'atmosphère martienne étant de surcroît 150 fois moins dense que celle de la Terre, elle ne produit qu'un </a:t>
            </a:r>
            <a:r>
              <a:rPr lang="fr-CA" sz="1200" b="0" i="0" u="none" strike="noStrike" kern="1200" dirty="0" smtClean="0">
                <a:solidFill>
                  <a:schemeClr val="tx1"/>
                </a:solidFill>
                <a:latin typeface="+mn-lt"/>
                <a:ea typeface="+mn-ea"/>
                <a:cs typeface="+mn-cs"/>
              </a:rPr>
              <a:t>effet de serre</a:t>
            </a:r>
            <a:r>
              <a:rPr lang="fr-CA" sz="1200" b="0" i="0" kern="1200" dirty="0" smtClean="0">
                <a:solidFill>
                  <a:schemeClr val="tx1"/>
                </a:solidFill>
                <a:latin typeface="+mn-lt"/>
                <a:ea typeface="+mn-ea"/>
                <a:cs typeface="+mn-cs"/>
              </a:rPr>
              <a:t> négligeable, d'où une température moyenne d'environ 210 </a:t>
            </a:r>
            <a:r>
              <a:rPr lang="fr-CA" sz="1200" b="0" i="0" u="none" strike="noStrike" kern="1200" dirty="0" smtClean="0">
                <a:solidFill>
                  <a:schemeClr val="tx1"/>
                </a:solidFill>
                <a:latin typeface="+mn-lt"/>
                <a:ea typeface="+mn-ea"/>
                <a:cs typeface="+mn-cs"/>
              </a:rPr>
              <a:t>K</a:t>
            </a:r>
            <a:r>
              <a:rPr lang="fr-CA" sz="1200" b="0" i="0" kern="1200" dirty="0" smtClean="0">
                <a:solidFill>
                  <a:schemeClr val="tx1"/>
                </a:solidFill>
                <a:latin typeface="+mn-lt"/>
                <a:ea typeface="+mn-ea"/>
                <a:cs typeface="+mn-cs"/>
              </a:rPr>
              <a:t> (-63 °C) à la surface de Mars, avec des variations diurnes importantes en raison de la faible </a:t>
            </a:r>
            <a:r>
              <a:rPr lang="fr-CA" sz="1200" b="0" i="0" u="none" strike="noStrike" kern="1200" dirty="0" smtClean="0">
                <a:solidFill>
                  <a:schemeClr val="tx1"/>
                </a:solidFill>
                <a:latin typeface="+mn-lt"/>
                <a:ea typeface="+mn-ea"/>
                <a:cs typeface="+mn-cs"/>
              </a:rPr>
              <a:t>inertie thermique</a:t>
            </a:r>
            <a:r>
              <a:rPr lang="fr-CA" sz="1200" b="0" i="0" kern="1200" dirty="0" smtClean="0">
                <a:solidFill>
                  <a:schemeClr val="tx1"/>
                </a:solidFill>
                <a:latin typeface="+mn-lt"/>
                <a:ea typeface="+mn-ea"/>
                <a:cs typeface="+mn-cs"/>
              </a:rPr>
              <a:t> de cette atmosphère : </a:t>
            </a:r>
            <a:r>
              <a:rPr lang="fr-CA" sz="1200" b="0" i="0" u="none" strike="noStrike" kern="1200" dirty="0" smtClean="0">
                <a:solidFill>
                  <a:schemeClr val="tx1"/>
                </a:solidFill>
                <a:latin typeface="+mn-lt"/>
                <a:ea typeface="+mn-ea"/>
                <a:cs typeface="+mn-cs"/>
              </a:rPr>
              <a:t>Viking 1 Lander</a:t>
            </a:r>
            <a:r>
              <a:rPr lang="fr-CA" sz="1200" b="0" i="0" kern="1200" dirty="0" smtClean="0">
                <a:solidFill>
                  <a:schemeClr val="tx1"/>
                </a:solidFill>
                <a:latin typeface="+mn-lt"/>
                <a:ea typeface="+mn-ea"/>
                <a:cs typeface="+mn-cs"/>
              </a:rPr>
              <a:t> avait ainsi relevé des variations diurnes allant typiquement de184 à 242 K, soit de -89 à -31 °C, tandis que les températures extrêmes — assez variables selon les sources — seraient d'environ 130 et 297 K, c'est-à-dire, en chiffres ronds, de l'ordre de -145 et +25 °C.</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21</a:t>
            </a:fld>
            <a:endParaRPr lang="fr-CA"/>
          </a:p>
        </p:txBody>
      </p:sp>
    </p:spTree>
    <p:extLst>
      <p:ext uri="{BB962C8B-B14F-4D97-AF65-F5344CB8AC3E}">
        <p14:creationId xmlns:p14="http://schemas.microsoft.com/office/powerpoint/2010/main" xmlns="" val="119679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En 2007, le radar </a:t>
            </a:r>
            <a:r>
              <a:rPr lang="fr-CA" sz="1200" b="0" i="1" kern="1200" dirty="0" smtClean="0">
                <a:solidFill>
                  <a:schemeClr val="tx1"/>
                </a:solidFill>
                <a:latin typeface="+mn-lt"/>
                <a:ea typeface="+mn-ea"/>
                <a:cs typeface="+mn-cs"/>
              </a:rPr>
              <a:t>MARSIS</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Mars Express</a:t>
            </a:r>
            <a:r>
              <a:rPr lang="fr-CA" sz="1200" b="0" i="0" kern="1200" dirty="0" smtClean="0">
                <a:solidFill>
                  <a:schemeClr val="tx1"/>
                </a:solidFill>
                <a:latin typeface="+mn-lt"/>
                <a:ea typeface="+mn-ea"/>
                <a:cs typeface="+mn-cs"/>
              </a:rPr>
              <a:t> a mis en évidence de grandes quantités de glace d'eau enfouies dans les terrains qui bordent la calotte résiduelle australe. Ainsi, le volume de glace d'eau contenu dans le pôle sud est estimé à 1,6 millions de kilomètres cubes, soit approximativement le volume de glace d'eau de la calotte résiduelle boréale.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présence d'eau dans le sous-sol a également été détectée à mi-distance entre l'équateur et le pôle nord. Ainsi, en 2009, la sonde </a:t>
            </a:r>
            <a:r>
              <a:rPr lang="fr-CA" sz="1200" b="0" i="0" u="none" strike="noStrike" kern="1200" dirty="0" smtClean="0">
                <a:solidFill>
                  <a:schemeClr val="tx1"/>
                </a:solidFill>
                <a:latin typeface="+mn-lt"/>
                <a:ea typeface="+mn-ea"/>
                <a:cs typeface="+mn-cs"/>
              </a:rPr>
              <a:t>Mars Reconnaissance Orbiter</a:t>
            </a:r>
            <a:r>
              <a:rPr lang="fr-CA" sz="1200" b="0" i="0" kern="1200" dirty="0" smtClean="0">
                <a:solidFill>
                  <a:schemeClr val="tx1"/>
                </a:solidFill>
                <a:latin typeface="+mn-lt"/>
                <a:ea typeface="+mn-ea"/>
                <a:cs typeface="+mn-cs"/>
              </a:rPr>
              <a:t> a révélé que des cratères d'impact récemment formés contenaient de la glace pure à 99 %.</a:t>
            </a:r>
            <a:endParaRPr lang="fr-CA" sz="1200" b="1" i="0" u="sng" strike="noStrike"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présence durable d'eau liquide à la surface de Mars est considérée comme improbable. En effet, compte tenu de la pression et de la température à la surface de Mars, l'eau ne peut exister à l'état liquide et passe directement de l’état solide à l’état gazeux par </a:t>
            </a:r>
            <a:r>
              <a:rPr lang="fr-CA" sz="1200" b="0" i="0" u="none" strike="noStrike" kern="1200" dirty="0" smtClean="0">
                <a:solidFill>
                  <a:schemeClr val="tx1"/>
                </a:solidFill>
                <a:latin typeface="+mn-lt"/>
                <a:ea typeface="+mn-ea"/>
                <a:cs typeface="+mn-cs"/>
              </a:rPr>
              <a:t>sublimation</a:t>
            </a:r>
            <a:r>
              <a:rPr lang="fr-CA" sz="1200" b="0" i="0" kern="1200" dirty="0" smtClean="0">
                <a:solidFill>
                  <a:schemeClr val="tx1"/>
                </a:solidFill>
                <a:latin typeface="+mn-lt"/>
                <a:ea typeface="+mn-ea"/>
                <a:cs typeface="+mn-cs"/>
              </a:rPr>
              <a:t>. Cependant, de récents éléments suggéreraient la présence temporaire d'eau liquide dans des conditions particulières.</a:t>
            </a: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22</a:t>
            </a:fld>
            <a:endParaRPr lang="fr-CA"/>
          </a:p>
        </p:txBody>
      </p:sp>
    </p:spTree>
    <p:extLst>
      <p:ext uri="{BB962C8B-B14F-4D97-AF65-F5344CB8AC3E}">
        <p14:creationId xmlns:p14="http://schemas.microsoft.com/office/powerpoint/2010/main" xmlns="" val="249791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En 2007, le radar </a:t>
            </a:r>
            <a:r>
              <a:rPr lang="fr-CA" sz="1200" b="0" i="1" kern="1200" dirty="0" smtClean="0">
                <a:solidFill>
                  <a:schemeClr val="tx1"/>
                </a:solidFill>
                <a:latin typeface="+mn-lt"/>
                <a:ea typeface="+mn-ea"/>
                <a:cs typeface="+mn-cs"/>
              </a:rPr>
              <a:t>MARSIS</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Mars Express</a:t>
            </a:r>
            <a:r>
              <a:rPr lang="fr-CA" sz="1200" b="0" i="0" kern="1200" dirty="0" smtClean="0">
                <a:solidFill>
                  <a:schemeClr val="tx1"/>
                </a:solidFill>
                <a:latin typeface="+mn-lt"/>
                <a:ea typeface="+mn-ea"/>
                <a:cs typeface="+mn-cs"/>
              </a:rPr>
              <a:t> a mis en évidence de grandes quantités de glace d'eau enfouies dans les terrains qui bordent la calotte résiduelle australe. Ainsi, le volume de glace d'eau contenu dans le pôle sud est estimé à 1,6 millions de kilomètres cubes, soit approximativement le volume de glace d'eau de la calotte résiduelle boréale.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présence d'eau dans le sous-sol a également été détectée à mi-distance entre l'équateur et le pôle nord. Ainsi, en 2009, la sonde </a:t>
            </a:r>
            <a:r>
              <a:rPr lang="fr-CA" sz="1200" b="0" i="0" u="none" strike="noStrike" kern="1200" dirty="0" smtClean="0">
                <a:solidFill>
                  <a:schemeClr val="tx1"/>
                </a:solidFill>
                <a:latin typeface="+mn-lt"/>
                <a:ea typeface="+mn-ea"/>
                <a:cs typeface="+mn-cs"/>
              </a:rPr>
              <a:t>Mars Reconnaissance Orbiter</a:t>
            </a:r>
            <a:r>
              <a:rPr lang="fr-CA" sz="1200" b="0" i="0" kern="1200" dirty="0" smtClean="0">
                <a:solidFill>
                  <a:schemeClr val="tx1"/>
                </a:solidFill>
                <a:latin typeface="+mn-lt"/>
                <a:ea typeface="+mn-ea"/>
                <a:cs typeface="+mn-cs"/>
              </a:rPr>
              <a:t> a révélé que des cratères d'impact récemment formés contenaient de la glace pure à 99 %.</a:t>
            </a:r>
            <a:endParaRPr lang="fr-CA" sz="1200" b="1" i="0" u="sng" strike="noStrike"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présence durable d'eau liquide à la surface de Mars est considérée comme improbable. En effet, compte tenu de la pression et de la température à la surface de Mars, l'eau ne peut exister à l'état liquide et passe directement de l’état solide à l’état gazeux par </a:t>
            </a:r>
            <a:r>
              <a:rPr lang="fr-CA" sz="1200" b="0" i="0" u="none" strike="noStrike" kern="1200" dirty="0" smtClean="0">
                <a:solidFill>
                  <a:schemeClr val="tx1"/>
                </a:solidFill>
                <a:latin typeface="+mn-lt"/>
                <a:ea typeface="+mn-ea"/>
                <a:cs typeface="+mn-cs"/>
              </a:rPr>
              <a:t>sublimation</a:t>
            </a:r>
            <a:r>
              <a:rPr lang="fr-CA" sz="1200" b="0" i="0" kern="1200" dirty="0" smtClean="0">
                <a:solidFill>
                  <a:schemeClr val="tx1"/>
                </a:solidFill>
                <a:latin typeface="+mn-lt"/>
                <a:ea typeface="+mn-ea"/>
                <a:cs typeface="+mn-cs"/>
              </a:rPr>
              <a:t>. Cependant, de récents éléments suggéreraient la présence temporaire d'eau liquide dans des conditions particulières.</a:t>
            </a: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23</a:t>
            </a:fld>
            <a:endParaRPr lang="fr-CA"/>
          </a:p>
        </p:txBody>
      </p:sp>
    </p:spTree>
    <p:extLst>
      <p:ext uri="{BB962C8B-B14F-4D97-AF65-F5344CB8AC3E}">
        <p14:creationId xmlns:p14="http://schemas.microsoft.com/office/powerpoint/2010/main" xmlns="" val="249791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24</a:t>
            </a:fld>
            <a:endParaRPr lang="fr-CA"/>
          </a:p>
        </p:txBody>
      </p:sp>
    </p:spTree>
    <p:extLst>
      <p:ext uri="{BB962C8B-B14F-4D97-AF65-F5344CB8AC3E}">
        <p14:creationId xmlns:p14="http://schemas.microsoft.com/office/powerpoint/2010/main" xmlns="" val="51518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Les curieuses lignes qui entaillent les pentes de Mars pourraient en effet être des ruisseaux de saumure, une eau très fortement concentrée en sel, estiment des scientifiques dans </a:t>
            </a:r>
            <a:r>
              <a:rPr lang="fr-CA" sz="1200" b="0" i="0" u="none" strike="noStrike" kern="1200" dirty="0" smtClean="0">
                <a:solidFill>
                  <a:schemeClr val="tx1"/>
                </a:solidFill>
                <a:latin typeface="+mn-lt"/>
                <a:ea typeface="+mn-ea"/>
                <a:cs typeface="+mn-cs"/>
              </a:rPr>
              <a:t>une étude publiée</a:t>
            </a:r>
            <a:r>
              <a:rPr lang="fr-CA" sz="1200" b="0" i="0" kern="1200" dirty="0" smtClean="0">
                <a:solidFill>
                  <a:schemeClr val="tx1"/>
                </a:solidFill>
                <a:latin typeface="+mn-lt"/>
                <a:ea typeface="+mn-ea"/>
                <a:cs typeface="+mn-cs"/>
              </a:rPr>
              <a:t> dans la revue </a:t>
            </a:r>
            <a:r>
              <a:rPr lang="fr-CA" sz="1200" b="0" i="1" kern="1200" dirty="0" smtClean="0">
                <a:solidFill>
                  <a:schemeClr val="tx1"/>
                </a:solidFill>
                <a:latin typeface="+mn-lt"/>
                <a:ea typeface="+mn-ea"/>
                <a:cs typeface="+mn-cs"/>
              </a:rPr>
              <a:t>Nature </a:t>
            </a:r>
            <a:r>
              <a:rPr lang="fr-CA" sz="1200" b="0" i="1" kern="1200" dirty="0" err="1" smtClean="0">
                <a:solidFill>
                  <a:schemeClr val="tx1"/>
                </a:solidFill>
                <a:latin typeface="+mn-lt"/>
                <a:ea typeface="+mn-ea"/>
                <a:cs typeface="+mn-cs"/>
              </a:rPr>
              <a:t>Geoscience</a:t>
            </a:r>
            <a:r>
              <a:rPr lang="fr-CA" sz="1200" b="0" i="1" kern="120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Ces résultats ont été obtenus grâce aux images fournies par l'agence spatiale américaine.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Ils disent avoir trouvé la trace de sels qui ne se forment qu'en présence d'eau dans des chenaux qui courent le long de falaises situées dans la région équatoriale de la planète rouge.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des textes</a:t>
            </a:r>
            <a:r>
              <a:rPr lang="fr-CA" sz="1200" b="0" i="0" kern="1200" baseline="0" dirty="0" smtClean="0">
                <a:solidFill>
                  <a:schemeClr val="tx1"/>
                </a:solidFill>
                <a:latin typeface="+mn-lt"/>
                <a:ea typeface="+mn-ea"/>
                <a:cs typeface="+mn-cs"/>
              </a:rPr>
              <a:t> : Site web Radio Canada.</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25</a:t>
            </a:fld>
            <a:endParaRPr lang="fr-CA"/>
          </a:p>
        </p:txBody>
      </p:sp>
    </p:spTree>
    <p:extLst>
      <p:ext uri="{BB962C8B-B14F-4D97-AF65-F5344CB8AC3E}">
        <p14:creationId xmlns:p14="http://schemas.microsoft.com/office/powerpoint/2010/main" xmlns="" val="4029514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L’exploration de Mars se fait à l’aide de </a:t>
            </a:r>
            <a:r>
              <a:rPr lang="fr-CA" sz="1200" b="0" i="0" u="none" strike="noStrike" kern="1200" dirty="0" smtClean="0">
                <a:solidFill>
                  <a:schemeClr val="tx1"/>
                </a:solidFill>
                <a:latin typeface="+mn-lt"/>
                <a:ea typeface="+mn-ea"/>
                <a:cs typeface="+mn-cs"/>
              </a:rPr>
              <a:t>sondes spatiales</a:t>
            </a:r>
            <a:r>
              <a:rPr lang="fr-CA" sz="1200" b="0" i="0" kern="1200" dirty="0" smtClean="0">
                <a:solidFill>
                  <a:schemeClr val="tx1"/>
                </a:solidFill>
                <a:latin typeface="+mn-lt"/>
                <a:ea typeface="+mn-ea"/>
                <a:cs typeface="+mn-cs"/>
              </a:rPr>
              <a:t> : notamment de </a:t>
            </a:r>
            <a:r>
              <a:rPr lang="fr-CA" sz="1200" b="0" i="0" u="none" strike="noStrike" kern="1200" dirty="0" smtClean="0">
                <a:solidFill>
                  <a:schemeClr val="tx1"/>
                </a:solidFill>
                <a:latin typeface="+mn-lt"/>
                <a:ea typeface="+mn-ea"/>
                <a:cs typeface="+mn-cs"/>
              </a:rPr>
              <a:t>satellites artificiels</a:t>
            </a:r>
            <a:r>
              <a:rPr lang="fr-CA" sz="1200" b="0" i="0" kern="1200" dirty="0" smtClean="0">
                <a:solidFill>
                  <a:schemeClr val="tx1"/>
                </a:solidFill>
                <a:latin typeface="+mn-lt"/>
                <a:ea typeface="+mn-ea"/>
                <a:cs typeface="+mn-cs"/>
              </a:rPr>
              <a:t> et d’« </a:t>
            </a:r>
            <a:r>
              <a:rPr lang="fr-CA" sz="1200" b="0" i="0" u="none" strike="noStrike" kern="1200" dirty="0" err="1" smtClean="0">
                <a:solidFill>
                  <a:schemeClr val="tx1"/>
                </a:solidFill>
                <a:latin typeface="+mn-lt"/>
                <a:ea typeface="+mn-ea"/>
                <a:cs typeface="+mn-cs"/>
              </a:rPr>
              <a:t>astromobiles</a:t>
            </a:r>
            <a:r>
              <a:rPr lang="fr-CA" sz="1200" b="0" i="0" kern="1200" dirty="0" smtClean="0">
                <a:solidFill>
                  <a:schemeClr val="tx1"/>
                </a:solidFill>
                <a:latin typeface="+mn-lt"/>
                <a:ea typeface="+mn-ea"/>
                <a:cs typeface="+mn-cs"/>
              </a:rPr>
              <a:t> », appelées aussi « </a:t>
            </a:r>
            <a:r>
              <a:rPr lang="fr-CA" sz="1200" b="0" i="0" kern="1200" dirty="0" err="1" smtClean="0">
                <a:solidFill>
                  <a:schemeClr val="tx1"/>
                </a:solidFill>
                <a:latin typeface="+mn-lt"/>
                <a:ea typeface="+mn-ea"/>
                <a:cs typeface="+mn-cs"/>
              </a:rPr>
              <a:t>rovers</a:t>
            </a:r>
            <a:r>
              <a:rPr lang="fr-CA" sz="1200" b="0" i="0" kern="1200" dirty="0" smtClean="0">
                <a:solidFill>
                  <a:schemeClr val="tx1"/>
                </a:solidFill>
                <a:latin typeface="+mn-lt"/>
                <a:ea typeface="+mn-ea"/>
                <a:cs typeface="+mn-cs"/>
              </a:rPr>
              <a:t>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Elle tient une place importante dans les programmes d’exploration spatiale de la </a:t>
            </a:r>
            <a:r>
              <a:rPr lang="fr-CA" sz="1200" b="0" i="0" u="none" strike="noStrike" kern="1200" dirty="0" smtClean="0">
                <a:solidFill>
                  <a:schemeClr val="tx1"/>
                </a:solidFill>
                <a:latin typeface="+mn-lt"/>
                <a:ea typeface="+mn-ea"/>
                <a:cs typeface="+mn-cs"/>
              </a:rPr>
              <a:t>Russie</a:t>
            </a:r>
            <a:r>
              <a:rPr lang="fr-CA" sz="1200" b="0" i="0" kern="1200" dirty="0" smtClean="0">
                <a:solidFill>
                  <a:schemeClr val="tx1"/>
                </a:solidFill>
                <a:latin typeface="+mn-lt"/>
                <a:ea typeface="+mn-ea"/>
                <a:cs typeface="+mn-cs"/>
              </a:rPr>
              <a:t> (et avant elle l’</a:t>
            </a:r>
            <a:r>
              <a:rPr lang="fr-CA" sz="1200" b="0" i="0" u="none" strike="noStrike" kern="1200" dirty="0" smtClean="0">
                <a:solidFill>
                  <a:schemeClr val="tx1"/>
                </a:solidFill>
                <a:latin typeface="+mn-lt"/>
                <a:ea typeface="+mn-ea"/>
                <a:cs typeface="+mn-cs"/>
              </a:rPr>
              <a:t>URSS</a:t>
            </a:r>
            <a:r>
              <a:rPr lang="fr-CA" sz="1200" b="0" i="0" kern="1200" dirty="0" smtClean="0">
                <a:solidFill>
                  <a:schemeClr val="tx1"/>
                </a:solidFill>
                <a:latin typeface="+mn-lt"/>
                <a:ea typeface="+mn-ea"/>
                <a:cs typeface="+mn-cs"/>
              </a:rPr>
              <a:t>), des </a:t>
            </a:r>
            <a:r>
              <a:rPr lang="fr-CA" sz="1200" b="0" i="0" u="none" strike="noStrike" kern="1200" dirty="0" smtClean="0">
                <a:solidFill>
                  <a:schemeClr val="tx1"/>
                </a:solidFill>
                <a:latin typeface="+mn-lt"/>
                <a:ea typeface="+mn-ea"/>
                <a:cs typeface="+mn-cs"/>
              </a:rPr>
              <a:t>États-Unis</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Union européenne</a:t>
            </a:r>
            <a:r>
              <a:rPr lang="fr-CA" sz="1200" b="0" i="0" kern="1200" dirty="0" smtClean="0">
                <a:solidFill>
                  <a:schemeClr val="tx1"/>
                </a:solidFill>
                <a:latin typeface="+mn-lt"/>
                <a:ea typeface="+mn-ea"/>
                <a:cs typeface="+mn-cs"/>
              </a:rPr>
              <a:t>, et du </a:t>
            </a:r>
            <a:r>
              <a:rPr lang="fr-CA" sz="1200" b="0" i="0" u="none" strike="noStrike" kern="1200" dirty="0" smtClean="0">
                <a:solidFill>
                  <a:schemeClr val="tx1"/>
                </a:solidFill>
                <a:latin typeface="+mn-lt"/>
                <a:ea typeface="+mn-ea"/>
                <a:cs typeface="+mn-cs"/>
              </a:rPr>
              <a:t>Japon</a:t>
            </a:r>
            <a:r>
              <a:rPr lang="fr-CA" sz="1200" b="0" i="0" kern="1200" dirty="0" smtClean="0">
                <a:solidFill>
                  <a:schemeClr val="tx1"/>
                </a:solidFill>
                <a:latin typeface="+mn-lt"/>
                <a:ea typeface="+mn-ea"/>
                <a:cs typeface="+mn-cs"/>
              </a:rPr>
              <a:t>, et commence à se matérialiser dans le programme spatial de la R</a:t>
            </a:r>
            <a:r>
              <a:rPr lang="fr-CA" sz="1200" b="0" i="0" u="none" strike="noStrike" kern="1200" dirty="0" smtClean="0">
                <a:solidFill>
                  <a:schemeClr val="tx1"/>
                </a:solidFill>
                <a:latin typeface="+mn-lt"/>
                <a:ea typeface="+mn-ea"/>
                <a:cs typeface="+mn-cs"/>
              </a:rPr>
              <a:t>épublique populaire de Chine</a:t>
            </a:r>
            <a:r>
              <a:rPr lang="fr-CA" sz="1200" b="0" i="0" kern="1200" dirty="0" smtClean="0">
                <a:solidFill>
                  <a:schemeClr val="tx1"/>
                </a:solidFill>
                <a:latin typeface="+mn-lt"/>
                <a:ea typeface="+mn-ea"/>
                <a:cs typeface="+mn-cs"/>
              </a:rPr>
              <a:t>. Une quarantaine de sondes orbitales et d’atterrisseurs ont été lancés vers Mars depuis les </a:t>
            </a:r>
            <a:r>
              <a:rPr lang="fr-CA" sz="1200" b="0" i="0" u="none" strike="noStrike" kern="1200" dirty="0" smtClean="0">
                <a:solidFill>
                  <a:schemeClr val="tx1"/>
                </a:solidFill>
                <a:latin typeface="+mn-lt"/>
                <a:ea typeface="+mn-ea"/>
                <a:cs typeface="+mn-cs"/>
              </a:rPr>
              <a:t>années 1960</a:t>
            </a:r>
            <a:r>
              <a:rPr lang="fr-CA" sz="1200" b="0" i="0" kern="1200" dirty="0" smtClean="0">
                <a:solidFill>
                  <a:schemeClr val="tx1"/>
                </a:solidFill>
                <a:latin typeface="+mn-lt"/>
                <a:ea typeface="+mn-ea"/>
                <a:cs typeface="+mn-cs"/>
              </a:rPr>
              <a:t>.</a:t>
            </a:r>
          </a:p>
          <a:p>
            <a:endParaRPr lang="fr-CA" dirty="0" smtClean="0"/>
          </a:p>
          <a:p>
            <a:r>
              <a:rPr lang="fr-CA" sz="1200" b="0" i="0" kern="1200" dirty="0" smtClean="0">
                <a:solidFill>
                  <a:schemeClr val="tx1"/>
                </a:solidFill>
                <a:latin typeface="+mn-lt"/>
                <a:ea typeface="+mn-ea"/>
                <a:cs typeface="+mn-cs"/>
              </a:rPr>
              <a:t>Les différentes missions martiennes ont mis en place des satellites artificiels autour de la planète. Ils servent de relais pour les télécommunications avec les modules posés au sol, et réalisent des mesures globales sur l'environnement et la surface de Mars.</a:t>
            </a:r>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26</a:t>
            </a:fld>
            <a:endParaRPr lang="fr-CA"/>
          </a:p>
        </p:txBody>
      </p:sp>
    </p:spTree>
    <p:extLst>
      <p:ext uri="{BB962C8B-B14F-4D97-AF65-F5344CB8AC3E}">
        <p14:creationId xmlns:p14="http://schemas.microsoft.com/office/powerpoint/2010/main" xmlns="" val="2975646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u="none" kern="1200" dirty="0" smtClean="0">
                <a:solidFill>
                  <a:schemeClr val="tx1"/>
                </a:solidFill>
                <a:effectLst/>
                <a:latin typeface="+mn-lt"/>
                <a:ea typeface="+mn-ea"/>
                <a:cs typeface="+mn-cs"/>
              </a:rPr>
              <a:t>N°38A, transmission de 17%. Couleur bleu foncé. Met en évidence les tempêtes de poussières.</a:t>
            </a:r>
          </a:p>
          <a:p>
            <a:endParaRPr lang="fr-CA" sz="1200" b="0" u="none" kern="1200" dirty="0" smtClean="0">
              <a:solidFill>
                <a:schemeClr val="tx1"/>
              </a:solidFill>
              <a:effectLst/>
              <a:latin typeface="+mn-lt"/>
              <a:ea typeface="+mn-ea"/>
              <a:cs typeface="+mn-cs"/>
            </a:endParaRPr>
          </a:p>
          <a:p>
            <a:r>
              <a:rPr lang="fr-CA" sz="1200" b="0" u="none" kern="1200" dirty="0" smtClean="0">
                <a:solidFill>
                  <a:schemeClr val="tx1"/>
                </a:solidFill>
                <a:effectLst/>
                <a:latin typeface="+mn-lt"/>
                <a:ea typeface="+mn-ea"/>
                <a:cs typeface="+mn-cs"/>
              </a:rPr>
              <a:t>N°56, transmission de 53%. Couleur vert clair. Très utile pour l'observation des calottes polaires martiennes ainsi que des tempêtes de poussières jaunâtres à la surface de Mars.</a:t>
            </a:r>
          </a:p>
          <a:p>
            <a:endParaRPr lang="fr-CA" sz="1200" b="0" u="none" kern="1200" dirty="0" smtClean="0">
              <a:solidFill>
                <a:schemeClr val="tx1"/>
              </a:solidFill>
              <a:effectLst/>
              <a:latin typeface="+mn-lt"/>
              <a:ea typeface="+mn-ea"/>
              <a:cs typeface="+mn-cs"/>
            </a:endParaRPr>
          </a:p>
          <a:p>
            <a:r>
              <a:rPr lang="fr-CA" sz="1200" b="0" u="none" kern="1200" dirty="0" smtClean="0">
                <a:solidFill>
                  <a:schemeClr val="tx1"/>
                </a:solidFill>
                <a:effectLst/>
                <a:latin typeface="+mn-lt"/>
                <a:ea typeface="+mn-ea"/>
                <a:cs typeface="+mn-cs"/>
              </a:rPr>
              <a:t>N°47, transmission de 13%. Couleur violette. Augmente le contraste des calottes de Mars.</a:t>
            </a:r>
          </a:p>
          <a:p>
            <a:endParaRPr lang="fr-CA" sz="1200" b="0" u="none" kern="1200" dirty="0" smtClean="0">
              <a:solidFill>
                <a:schemeClr val="tx1"/>
              </a:solidFill>
              <a:effectLst/>
              <a:latin typeface="+mn-lt"/>
              <a:ea typeface="+mn-ea"/>
              <a:cs typeface="+mn-cs"/>
            </a:endParaRPr>
          </a:p>
          <a:p>
            <a:r>
              <a:rPr lang="fr-CA" b="0" u="none" dirty="0" smtClean="0">
                <a:effectLst/>
              </a:rPr>
              <a:t>Filtre #11 (Jaune - Vert) Fonce les mers de Mars. </a:t>
            </a:r>
          </a:p>
          <a:p>
            <a:endParaRPr lang="fr-CA" b="0" u="none" dirty="0" smtClean="0">
              <a:effectLst/>
            </a:endParaRPr>
          </a:p>
          <a:p>
            <a:r>
              <a:rPr lang="fr-CA" b="0" u="none" dirty="0" smtClean="0">
                <a:effectLst/>
              </a:rPr>
              <a:t>Filtre #15 (Jaune foncé) Très utile aussi sur Mars pour les régions polaires et désertiques.</a:t>
            </a:r>
          </a:p>
          <a:p>
            <a:endParaRPr lang="fr-CA" b="0" u="none" dirty="0" smtClean="0">
              <a:effectLst/>
            </a:endParaRPr>
          </a:p>
          <a:p>
            <a:r>
              <a:rPr lang="fr-CA" b="0" u="none" dirty="0" smtClean="0">
                <a:effectLst/>
              </a:rPr>
              <a:t>Filtre #21 (Orangé) Fait ressortir les détails sur les bords des mers, en les rendant plus foncés. </a:t>
            </a:r>
          </a:p>
          <a:p>
            <a:endParaRPr lang="fr-CA" b="0" u="none" dirty="0" smtClean="0">
              <a:effectLst/>
            </a:endParaRPr>
          </a:p>
          <a:p>
            <a:r>
              <a:rPr lang="fr-CA" b="0" u="none" dirty="0" smtClean="0">
                <a:effectLst/>
              </a:rPr>
              <a:t>Filtre #25 (Rouge foncé) Fait ressortir les contours des calottes polaires ainsi que les mers martiennes.</a:t>
            </a:r>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27</a:t>
            </a:fld>
            <a:endParaRPr lang="fr-CA"/>
          </a:p>
        </p:txBody>
      </p:sp>
    </p:spTree>
    <p:extLst>
      <p:ext uri="{BB962C8B-B14F-4D97-AF65-F5344CB8AC3E}">
        <p14:creationId xmlns:p14="http://schemas.microsoft.com/office/powerpoint/2010/main" xmlns="" val="286222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u="none" dirty="0" smtClean="0"/>
              <a:t>Contrairement à ce qu’on a pu voir dans un film récent, l’absence de magnétosphère sur Mars rendra la vie difficile.</a:t>
            </a:r>
          </a:p>
          <a:p>
            <a:r>
              <a:rPr lang="fr-CA" b="0" u="none" dirty="0" smtClean="0"/>
              <a:t>Les habitants seront alors exposés à la radiation</a:t>
            </a:r>
            <a:r>
              <a:rPr lang="fr-CA" b="0" u="none" baseline="0" dirty="0" smtClean="0"/>
              <a:t> du Soleil. L’eau à l’état liquide y sera difficile.</a:t>
            </a:r>
            <a:endParaRPr lang="fr-CA" b="0" u="none"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28</a:t>
            </a:fld>
            <a:endParaRPr lang="fr-CA"/>
          </a:p>
        </p:txBody>
      </p:sp>
    </p:spTree>
    <p:extLst>
      <p:ext uri="{BB962C8B-B14F-4D97-AF65-F5344CB8AC3E}">
        <p14:creationId xmlns:p14="http://schemas.microsoft.com/office/powerpoint/2010/main" xmlns="" val="254745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29</a:t>
            </a:fld>
            <a:endParaRPr lang="fr-CA"/>
          </a:p>
        </p:txBody>
      </p:sp>
    </p:spTree>
    <p:extLst>
      <p:ext uri="{BB962C8B-B14F-4D97-AF65-F5344CB8AC3E}">
        <p14:creationId xmlns:p14="http://schemas.microsoft.com/office/powerpoint/2010/main" xmlns="" val="3345478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30</a:t>
            </a:fld>
            <a:endParaRPr lang="fr-CA"/>
          </a:p>
        </p:txBody>
      </p:sp>
    </p:spTree>
    <p:extLst>
      <p:ext uri="{BB962C8B-B14F-4D97-AF65-F5344CB8AC3E}">
        <p14:creationId xmlns:p14="http://schemas.microsoft.com/office/powerpoint/2010/main" xmlns="" val="334547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La formation et l'évolution du s</a:t>
            </a:r>
            <a:r>
              <a:rPr lang="fr-CA" sz="1200" b="0" i="0" u="none" strike="noStrike" kern="1200" dirty="0" smtClean="0">
                <a:solidFill>
                  <a:schemeClr val="tx1"/>
                </a:solidFill>
                <a:latin typeface="+mn-lt"/>
                <a:ea typeface="+mn-ea"/>
                <a:cs typeface="+mn-cs"/>
              </a:rPr>
              <a:t>ystème solaire</a:t>
            </a:r>
            <a:r>
              <a:rPr lang="fr-CA" sz="1200" b="0" i="0" kern="1200" dirty="0" smtClean="0">
                <a:solidFill>
                  <a:schemeClr val="tx1"/>
                </a:solidFill>
                <a:latin typeface="+mn-lt"/>
                <a:ea typeface="+mn-ea"/>
                <a:cs typeface="+mn-cs"/>
              </a:rPr>
              <a:t> sont déterminées par un modèle aujourd'hui très largement accepté et connu sous le nom d'« </a:t>
            </a:r>
            <a:r>
              <a:rPr lang="fr-CA" sz="1200" b="0" i="0" u="none" strike="noStrike" kern="1200" dirty="0" smtClean="0">
                <a:solidFill>
                  <a:schemeClr val="tx1"/>
                </a:solidFill>
                <a:latin typeface="+mn-lt"/>
                <a:ea typeface="+mn-ea"/>
                <a:cs typeface="+mn-cs"/>
              </a:rPr>
              <a:t>hypothèse de la nébuleuse solaire</a:t>
            </a:r>
            <a:r>
              <a:rPr lang="fr-CA" sz="1200" b="0" i="0" kern="1200" dirty="0" smtClean="0">
                <a:solidFill>
                  <a:schemeClr val="tx1"/>
                </a:solidFill>
                <a:latin typeface="+mn-lt"/>
                <a:ea typeface="+mn-ea"/>
                <a:cs typeface="+mn-cs"/>
              </a:rPr>
              <a:t> ».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Selon les estimations issues de ce modèle, le système solaire a commencé à</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exister il y a 4,55 à 4,56 milliards d'années avec l'</a:t>
            </a:r>
            <a:r>
              <a:rPr lang="fr-CA" sz="1200" b="0" i="0" u="none" strike="noStrike" kern="1200" dirty="0" smtClean="0">
                <a:solidFill>
                  <a:schemeClr val="tx1"/>
                </a:solidFill>
                <a:latin typeface="+mn-lt"/>
                <a:ea typeface="+mn-ea"/>
                <a:cs typeface="+mn-cs"/>
              </a:rPr>
              <a:t>effondrement gravitationnel</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d'une petite partie d'un </a:t>
            </a:r>
            <a:r>
              <a:rPr lang="fr-CA" sz="1200" b="0" i="0" u="none" strike="noStrike" kern="1200" dirty="0" smtClean="0">
                <a:solidFill>
                  <a:schemeClr val="tx1"/>
                </a:solidFill>
                <a:latin typeface="+mn-lt"/>
                <a:ea typeface="+mn-ea"/>
                <a:cs typeface="+mn-cs"/>
              </a:rPr>
              <a:t>nuage moléculaire</a:t>
            </a:r>
            <a:r>
              <a:rPr lang="fr-CA" sz="1200" b="0" i="0" kern="1200" dirty="0" smtClean="0">
                <a:solidFill>
                  <a:schemeClr val="tx1"/>
                </a:solidFill>
                <a:latin typeface="+mn-lt"/>
                <a:ea typeface="+mn-ea"/>
                <a:cs typeface="+mn-cs"/>
              </a:rPr>
              <a:t> géant. La plus grande partie de la masse du nuage initial s'est effondrée au centre de cette zone, formant le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alors que ses restes épars ont formé le </a:t>
            </a:r>
            <a:r>
              <a:rPr lang="fr-CA" sz="1200" b="0" i="0" u="none" strike="noStrike" kern="1200" dirty="0" smtClean="0">
                <a:solidFill>
                  <a:schemeClr val="tx1"/>
                </a:solidFill>
                <a:latin typeface="+mn-lt"/>
                <a:ea typeface="+mn-ea"/>
                <a:cs typeface="+mn-cs"/>
              </a:rPr>
              <a:t>disque protoplanétaire</a:t>
            </a:r>
            <a:r>
              <a:rPr lang="fr-CA" sz="1200" b="0" i="0" kern="1200" dirty="0" smtClean="0">
                <a:solidFill>
                  <a:schemeClr val="tx1"/>
                </a:solidFill>
                <a:latin typeface="+mn-lt"/>
                <a:ea typeface="+mn-ea"/>
                <a:cs typeface="+mn-cs"/>
              </a:rPr>
              <a:t> sur la base duquel se sont formées les </a:t>
            </a:r>
            <a:r>
              <a:rPr lang="fr-CA" sz="1200" b="0" i="0" u="none" strike="noStrike" kern="1200" dirty="0" smtClean="0">
                <a:solidFill>
                  <a:schemeClr val="tx1"/>
                </a:solidFill>
                <a:latin typeface="+mn-lt"/>
                <a:ea typeface="+mn-ea"/>
                <a:cs typeface="+mn-cs"/>
              </a:rPr>
              <a:t>planètes</a:t>
            </a:r>
            <a:r>
              <a:rPr lang="fr-CA" sz="1200" b="0" i="0" kern="1200" dirty="0" smtClean="0">
                <a:solidFill>
                  <a:schemeClr val="tx1"/>
                </a:solidFill>
                <a:latin typeface="+mn-lt"/>
                <a:ea typeface="+mn-ea"/>
                <a:cs typeface="+mn-cs"/>
              </a:rPr>
              <a:t>, </a:t>
            </a:r>
            <a:r>
              <a:rPr lang="fr-CA" sz="1200" b="0" i="0" u="none" kern="1200" dirty="0" smtClean="0">
                <a:solidFill>
                  <a:schemeClr val="tx1"/>
                </a:solidFill>
                <a:latin typeface="+mn-lt"/>
                <a:ea typeface="+mn-ea"/>
                <a:cs typeface="+mn-cs"/>
              </a:rPr>
              <a:t>les</a:t>
            </a:r>
            <a:r>
              <a:rPr lang="fr-CA" sz="1200" b="0" i="0" u="none" kern="1200" baseline="0" dirty="0" smtClean="0">
                <a:solidFill>
                  <a:schemeClr val="tx1"/>
                </a:solidFill>
                <a:latin typeface="+mn-lt"/>
                <a:ea typeface="+mn-ea"/>
                <a:cs typeface="+mn-cs"/>
              </a:rPr>
              <a:t> satellites</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les </a:t>
            </a:r>
            <a:r>
              <a:rPr lang="fr-CA" sz="1200" b="0" i="0" u="none" strike="noStrike" kern="1200" dirty="0" smtClean="0">
                <a:solidFill>
                  <a:schemeClr val="tx1"/>
                </a:solidFill>
                <a:latin typeface="+mn-lt"/>
                <a:ea typeface="+mn-ea"/>
                <a:cs typeface="+mn-cs"/>
              </a:rPr>
              <a:t>astéroïdes, les comètes</a:t>
            </a:r>
            <a:r>
              <a:rPr lang="fr-CA" sz="1200" b="0" i="0" kern="1200" dirty="0" smtClean="0">
                <a:solidFill>
                  <a:schemeClr val="tx1"/>
                </a:solidFill>
                <a:latin typeface="+mn-lt"/>
                <a:ea typeface="+mn-ea"/>
                <a:cs typeface="+mn-cs"/>
              </a:rPr>
              <a:t> et les autres </a:t>
            </a:r>
            <a:r>
              <a:rPr lang="fr-CA" sz="1200" b="0" i="0" u="none" strike="noStrike" kern="1200" dirty="0" smtClean="0">
                <a:solidFill>
                  <a:schemeClr val="tx1"/>
                </a:solidFill>
                <a:latin typeface="+mn-lt"/>
                <a:ea typeface="+mn-ea"/>
                <a:cs typeface="+mn-cs"/>
              </a:rPr>
              <a:t>petits corps du système solaire</a:t>
            </a:r>
            <a:r>
              <a:rPr lang="fr-CA" sz="1200" b="0" i="0" kern="1200" dirty="0" smtClean="0">
                <a:solidFill>
                  <a:schemeClr val="tx1"/>
                </a:solidFill>
                <a:latin typeface="+mn-lt"/>
                <a:ea typeface="+mn-ea"/>
                <a:cs typeface="+mn-cs"/>
              </a:rPr>
              <a:t>. </a:t>
            </a:r>
            <a:r>
              <a:rPr lang="fr-CA" sz="1200" b="0" i="0" u="none" kern="1200" dirty="0" smtClean="0">
                <a:solidFill>
                  <a:schemeClr val="tx1"/>
                </a:solidFill>
                <a:latin typeface="+mn-lt"/>
                <a:ea typeface="+mn-ea"/>
                <a:cs typeface="+mn-cs"/>
              </a:rPr>
              <a:t>La matière constituante de Mars est une conséquence directe de la distribution de la matière à</a:t>
            </a:r>
            <a:r>
              <a:rPr lang="fr-CA" sz="1200" b="0" i="0" u="none" kern="1200" baseline="0" dirty="0" smtClean="0">
                <a:solidFill>
                  <a:schemeClr val="tx1"/>
                </a:solidFill>
                <a:latin typeface="+mn-lt"/>
                <a:ea typeface="+mn-ea"/>
                <a:cs typeface="+mn-cs"/>
              </a:rPr>
              <a:t> l’intérieur de la nébuleuse.</a:t>
            </a:r>
            <a:endParaRPr lang="fr-CA" b="0" u="none"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4</a:t>
            </a:fld>
            <a:endParaRPr lang="fr-CA"/>
          </a:p>
        </p:txBody>
      </p:sp>
    </p:spTree>
    <p:extLst>
      <p:ext uri="{BB962C8B-B14F-4D97-AF65-F5344CB8AC3E}">
        <p14:creationId xmlns:p14="http://schemas.microsoft.com/office/powerpoint/2010/main" xmlns="" val="400884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0" u="none"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5</a:t>
            </a:fld>
            <a:endParaRPr lang="fr-CA"/>
          </a:p>
        </p:txBody>
      </p:sp>
    </p:spTree>
    <p:extLst>
      <p:ext uri="{BB962C8B-B14F-4D97-AF65-F5344CB8AC3E}">
        <p14:creationId xmlns:p14="http://schemas.microsoft.com/office/powerpoint/2010/main" xmlns="" val="400884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Une planète tellurique (du </a:t>
            </a:r>
            <a:r>
              <a:rPr lang="fr-CA" sz="1200" b="0" i="0" u="none" strike="noStrike" kern="1200" dirty="0" smtClean="0">
                <a:solidFill>
                  <a:schemeClr val="tx1"/>
                </a:solidFill>
                <a:latin typeface="+mn-lt"/>
                <a:ea typeface="+mn-ea"/>
                <a:cs typeface="+mn-cs"/>
              </a:rPr>
              <a:t>latin</a:t>
            </a:r>
            <a:r>
              <a:rPr lang="fr-CA" sz="1200" b="0" i="0" kern="1200" dirty="0" smtClean="0">
                <a:solidFill>
                  <a:schemeClr val="tx1"/>
                </a:solidFill>
                <a:latin typeface="+mn-lt"/>
                <a:ea typeface="+mn-ea"/>
                <a:cs typeface="+mn-cs"/>
              </a:rPr>
              <a:t> </a:t>
            </a:r>
            <a:r>
              <a:rPr lang="fr-CA" sz="1200" b="0" i="1" u="none" strike="noStrike" kern="1200" dirty="0" err="1" smtClean="0">
                <a:solidFill>
                  <a:schemeClr val="tx1"/>
                </a:solidFill>
                <a:latin typeface="+mn-lt"/>
                <a:ea typeface="+mn-ea"/>
                <a:cs typeface="+mn-cs"/>
              </a:rPr>
              <a:t>tellus</a:t>
            </a:r>
            <a:r>
              <a:rPr lang="fr-CA" sz="1200" b="0" i="0" kern="1200" dirty="0" smtClean="0">
                <a:solidFill>
                  <a:schemeClr val="tx1"/>
                </a:solidFill>
                <a:latin typeface="+mn-lt"/>
                <a:ea typeface="+mn-ea"/>
                <a:cs typeface="+mn-cs"/>
              </a:rPr>
              <a:t>, « la terre, le </a:t>
            </a:r>
            <a:r>
              <a:rPr lang="fr-CA" sz="1200" b="0" i="0" u="none" strike="noStrike" kern="1200" dirty="0" smtClean="0">
                <a:solidFill>
                  <a:schemeClr val="tx1"/>
                </a:solidFill>
                <a:latin typeface="+mn-lt"/>
                <a:ea typeface="+mn-ea"/>
                <a:cs typeface="+mn-cs"/>
              </a:rPr>
              <a:t>sol</a:t>
            </a:r>
            <a:r>
              <a:rPr lang="fr-CA" sz="1200" b="0" i="0" kern="1200" dirty="0" smtClean="0">
                <a:solidFill>
                  <a:schemeClr val="tx1"/>
                </a:solidFill>
                <a:latin typeface="+mn-lt"/>
                <a:ea typeface="+mn-ea"/>
                <a:cs typeface="+mn-cs"/>
              </a:rPr>
              <a:t> »), en opposition aux </a:t>
            </a:r>
            <a:r>
              <a:rPr lang="fr-CA" sz="1200" b="0" i="0" u="none" strike="noStrike" kern="1200" dirty="0" smtClean="0">
                <a:solidFill>
                  <a:schemeClr val="tx1"/>
                </a:solidFill>
                <a:latin typeface="+mn-lt"/>
                <a:ea typeface="+mn-ea"/>
                <a:cs typeface="+mn-cs"/>
              </a:rPr>
              <a:t>planètes gazeuses</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planète</a:t>
            </a:r>
            <a:r>
              <a:rPr lang="fr-CA" sz="1200" b="0" i="0" kern="1200" dirty="0" smtClean="0">
                <a:solidFill>
                  <a:schemeClr val="tx1"/>
                </a:solidFill>
                <a:latin typeface="+mn-lt"/>
                <a:ea typeface="+mn-ea"/>
                <a:cs typeface="+mn-cs"/>
              </a:rPr>
              <a:t> composée de roches et de métaux qui possède en général trois enveloppes concentriques (noyau, manteau et croûte).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Sa surface est solide et elle est composée principalement d'éléments non volatils, généralement des roches </a:t>
            </a:r>
            <a:r>
              <a:rPr lang="fr-CA" sz="1200" b="0" i="0" u="none" strike="noStrike" kern="1200" dirty="0" smtClean="0">
                <a:solidFill>
                  <a:schemeClr val="tx1"/>
                </a:solidFill>
                <a:latin typeface="+mn-lt"/>
                <a:ea typeface="+mn-ea"/>
                <a:cs typeface="+mn-cs"/>
              </a:rPr>
              <a:t>silicatées</a:t>
            </a:r>
            <a:r>
              <a:rPr lang="fr-CA" sz="1200" b="0" i="0" kern="1200" dirty="0" smtClean="0">
                <a:solidFill>
                  <a:schemeClr val="tx1"/>
                </a:solidFill>
                <a:latin typeface="+mn-lt"/>
                <a:ea typeface="+mn-ea"/>
                <a:cs typeface="+mn-cs"/>
              </a:rPr>
              <a:t>, du métal et du fer. Sa </a:t>
            </a:r>
            <a:r>
              <a:rPr lang="fr-CA" sz="1200" b="0" i="0" u="none" strike="noStrike" kern="1200" dirty="0" smtClean="0">
                <a:solidFill>
                  <a:schemeClr val="tx1"/>
                </a:solidFill>
                <a:latin typeface="+mn-lt"/>
                <a:ea typeface="+mn-ea"/>
                <a:cs typeface="+mn-cs"/>
              </a:rPr>
              <a:t>densité</a:t>
            </a:r>
            <a:r>
              <a:rPr lang="fr-CA" sz="1200" b="0" i="0" kern="1200" dirty="0" smtClean="0">
                <a:solidFill>
                  <a:schemeClr val="tx1"/>
                </a:solidFill>
                <a:latin typeface="+mn-lt"/>
                <a:ea typeface="+mn-ea"/>
                <a:cs typeface="+mn-cs"/>
              </a:rPr>
              <a:t> est donc relativement importante avec</a:t>
            </a:r>
            <a:r>
              <a:rPr lang="fr-CA" sz="1200" b="0" i="0" kern="1200" baseline="0" dirty="0" smtClean="0">
                <a:solidFill>
                  <a:schemeClr val="tx1"/>
                </a:solidFill>
                <a:latin typeface="+mn-lt"/>
                <a:ea typeface="+mn-ea"/>
                <a:cs typeface="+mn-cs"/>
              </a:rPr>
              <a:t> 3,9 g par centimètre cube.</a:t>
            </a: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Dans notre s</a:t>
            </a:r>
            <a:r>
              <a:rPr lang="fr-CA" sz="1200" b="0" i="0" u="none" strike="noStrike" kern="1200" dirty="0" smtClean="0">
                <a:solidFill>
                  <a:schemeClr val="tx1"/>
                </a:solidFill>
                <a:latin typeface="+mn-lt"/>
                <a:ea typeface="+mn-ea"/>
                <a:cs typeface="+mn-cs"/>
              </a:rPr>
              <a:t>ystème solaire</a:t>
            </a:r>
            <a:r>
              <a:rPr lang="fr-CA" sz="1200" b="0" i="0" kern="1200" dirty="0" smtClean="0">
                <a:solidFill>
                  <a:schemeClr val="tx1"/>
                </a:solidFill>
                <a:latin typeface="+mn-lt"/>
                <a:ea typeface="+mn-ea"/>
                <a:cs typeface="+mn-cs"/>
              </a:rPr>
              <a:t>, les planètes telluriques sont les quatre </a:t>
            </a:r>
            <a:r>
              <a:rPr lang="fr-CA" sz="1200" b="0" i="0" u="none" strike="noStrike" kern="1200" dirty="0" smtClean="0">
                <a:solidFill>
                  <a:schemeClr val="tx1"/>
                </a:solidFill>
                <a:latin typeface="+mn-lt"/>
                <a:ea typeface="+mn-ea"/>
                <a:cs typeface="+mn-cs"/>
              </a:rPr>
              <a:t>planètes internes</a:t>
            </a:r>
            <a:r>
              <a:rPr lang="fr-CA" sz="1200" b="0" i="0" kern="1200" dirty="0" smtClean="0">
                <a:solidFill>
                  <a:schemeClr val="tx1"/>
                </a:solidFill>
                <a:latin typeface="+mn-lt"/>
                <a:ea typeface="+mn-ea"/>
                <a:cs typeface="+mn-cs"/>
              </a:rPr>
              <a:t>, situées entre le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et la </a:t>
            </a:r>
            <a:r>
              <a:rPr lang="fr-CA" sz="1200" b="0" i="0" u="none" strike="noStrike" kern="1200" dirty="0" smtClean="0">
                <a:solidFill>
                  <a:schemeClr val="tx1"/>
                </a:solidFill>
                <a:latin typeface="+mn-lt"/>
                <a:ea typeface="+mn-ea"/>
                <a:cs typeface="+mn-cs"/>
              </a:rPr>
              <a:t>ceinture d'astéroïdes</a:t>
            </a:r>
            <a:r>
              <a:rPr lang="fr-CA" sz="1200" b="0" i="0" kern="1200" dirty="0" smtClean="0">
                <a:solidFill>
                  <a:schemeClr val="tx1"/>
                </a:solidFill>
                <a:latin typeface="+mn-lt"/>
                <a:ea typeface="+mn-ea"/>
                <a:cs typeface="+mn-cs"/>
              </a:rPr>
              <a:t> : </a:t>
            </a:r>
            <a:r>
              <a:rPr lang="fr-CA" sz="1200" b="0" i="0" u="none" strike="noStrike" kern="1200" dirty="0" smtClean="0">
                <a:solidFill>
                  <a:schemeClr val="tx1"/>
                </a:solidFill>
                <a:latin typeface="+mn-lt"/>
                <a:ea typeface="+mn-ea"/>
                <a:cs typeface="+mn-cs"/>
              </a:rPr>
              <a:t>Mercure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Vénus</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Lune</a:t>
            </a:r>
            <a:r>
              <a:rPr lang="fr-CA" sz="1200" b="0" i="0" kern="1200" dirty="0" smtClean="0">
                <a:solidFill>
                  <a:schemeClr val="tx1"/>
                </a:solidFill>
                <a:latin typeface="+mn-lt"/>
                <a:ea typeface="+mn-ea"/>
                <a:cs typeface="+mn-cs"/>
              </a:rPr>
              <a:t> ainsi que </a:t>
            </a:r>
            <a:r>
              <a:rPr lang="fr-CA" sz="1200" b="0" i="0" u="none" strike="noStrike" kern="1200" dirty="0" smtClean="0">
                <a:solidFill>
                  <a:schemeClr val="tx1"/>
                </a:solidFill>
                <a:latin typeface="+mn-lt"/>
                <a:ea typeface="+mn-ea"/>
                <a:cs typeface="+mn-cs"/>
              </a:rPr>
              <a:t>Io</a:t>
            </a:r>
            <a:r>
              <a:rPr lang="fr-CA" sz="1200" b="0" i="0" kern="1200" dirty="0" smtClean="0">
                <a:solidFill>
                  <a:schemeClr val="tx1"/>
                </a:solidFill>
                <a:latin typeface="+mn-lt"/>
                <a:ea typeface="+mn-ea"/>
                <a:cs typeface="+mn-cs"/>
              </a:rPr>
              <a:t>, la première des quatre gros </a:t>
            </a:r>
            <a:r>
              <a:rPr lang="fr-CA" sz="1200" b="0" i="0" u="none" kern="1200" dirty="0" smtClean="0">
                <a:solidFill>
                  <a:schemeClr val="tx1"/>
                </a:solidFill>
                <a:latin typeface="+mn-lt"/>
                <a:ea typeface="+mn-ea"/>
                <a:cs typeface="+mn-cs"/>
              </a:rPr>
              <a:t>satellites</a:t>
            </a:r>
            <a:r>
              <a:rPr lang="fr-CA" sz="1200" b="0" i="0" kern="1200" dirty="0" smtClean="0">
                <a:solidFill>
                  <a:schemeClr val="tx1"/>
                </a:solidFill>
                <a:latin typeface="+mn-lt"/>
                <a:ea typeface="+mn-ea"/>
                <a:cs typeface="+mn-cs"/>
              </a:rPr>
              <a:t> de Jupiter, ont une structure similaire et pourraient donc aussi être qualifiés de </a:t>
            </a:r>
            <a:r>
              <a:rPr lang="fr-CA" sz="1200" b="0" i="1" kern="1200" dirty="0" smtClean="0">
                <a:solidFill>
                  <a:schemeClr val="tx1"/>
                </a:solidFill>
                <a:latin typeface="+mn-lt"/>
                <a:ea typeface="+mn-ea"/>
                <a:cs typeface="+mn-cs"/>
              </a:rPr>
              <a:t>telluriques</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planètes telluriques sont beaucoup plus petites que les planètes gazeuses mais ont une densité beaucoup plus élevée car elles sont composées de fer et de silicates.</a:t>
            </a: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6</a:t>
            </a:fld>
            <a:endParaRPr lang="fr-CA"/>
          </a:p>
        </p:txBody>
      </p:sp>
    </p:spTree>
    <p:extLst>
      <p:ext uri="{BB962C8B-B14F-4D97-AF65-F5344CB8AC3E}">
        <p14:creationId xmlns:p14="http://schemas.microsoft.com/office/powerpoint/2010/main" xmlns="" val="384726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1" u="sng"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7</a:t>
            </a:fld>
            <a:endParaRPr lang="fr-CA"/>
          </a:p>
        </p:txBody>
      </p:sp>
    </p:spTree>
    <p:extLst>
      <p:ext uri="{BB962C8B-B14F-4D97-AF65-F5344CB8AC3E}">
        <p14:creationId xmlns:p14="http://schemas.microsoft.com/office/powerpoint/2010/main" xmlns="" val="90159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8</a:t>
            </a:fld>
            <a:endParaRPr lang="fr-CA"/>
          </a:p>
        </p:txBody>
      </p:sp>
    </p:spTree>
    <p:extLst>
      <p:ext uri="{BB962C8B-B14F-4D97-AF65-F5344CB8AC3E}">
        <p14:creationId xmlns:p14="http://schemas.microsoft.com/office/powerpoint/2010/main" xmlns="" val="29149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Mars est la planète extérieure la plus près de la Terre. Mars est en </a:t>
            </a:r>
            <a:r>
              <a:rPr lang="fr-CA" sz="1200" b="0" i="0" u="none" strike="noStrike" kern="1200" dirty="0" smtClean="0">
                <a:solidFill>
                  <a:schemeClr val="tx1"/>
                </a:solidFill>
                <a:latin typeface="+mn-lt"/>
                <a:ea typeface="+mn-ea"/>
                <a:cs typeface="+mn-cs"/>
              </a:rPr>
              <a:t>opposition</a:t>
            </a:r>
            <a:r>
              <a:rPr lang="fr-CA" sz="1200" b="0" i="0" kern="1200" dirty="0" smtClean="0">
                <a:solidFill>
                  <a:schemeClr val="tx1"/>
                </a:solidFill>
                <a:latin typeface="+mn-lt"/>
                <a:ea typeface="+mn-ea"/>
                <a:cs typeface="+mn-cs"/>
              </a:rPr>
              <a:t>, c'est-à-dire lorsque la Terre s'intercale entre Mars et le Soleil. </a:t>
            </a:r>
            <a:r>
              <a:rPr lang="fr-CA" sz="1200" b="0" i="0" u="none" kern="1200" dirty="0" smtClean="0">
                <a:solidFill>
                  <a:schemeClr val="tx1"/>
                </a:solidFill>
                <a:latin typeface="+mn-lt"/>
                <a:ea typeface="+mn-ea"/>
                <a:cs typeface="+mn-cs"/>
              </a:rPr>
              <a:t>C’est alors le meilleur moment pour observer Mars.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Ces oppositions surviennent approximativement tous les 780 jours</a:t>
            </a:r>
            <a:r>
              <a:rPr lang="fr-CA" sz="1200" b="0" i="0" kern="1200" baseline="0" dirty="0" smtClean="0">
                <a:solidFill>
                  <a:schemeClr val="tx1"/>
                </a:solidFill>
                <a:latin typeface="+mn-lt"/>
                <a:ea typeface="+mn-ea"/>
                <a:cs typeface="+mn-cs"/>
              </a:rPr>
              <a:t> et la prochaine aura lieu en mai 2016. </a:t>
            </a:r>
          </a:p>
          <a:p>
            <a:endParaRPr lang="fr-CA" sz="1200" b="0" i="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9</a:t>
            </a:fld>
            <a:endParaRPr lang="fr-CA"/>
          </a:p>
        </p:txBody>
      </p:sp>
    </p:spTree>
    <p:extLst>
      <p:ext uri="{BB962C8B-B14F-4D97-AF65-F5344CB8AC3E}">
        <p14:creationId xmlns:p14="http://schemas.microsoft.com/office/powerpoint/2010/main" xmlns="" val="327868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u="none" dirty="0" smtClean="0"/>
              <a:t>Johannes Kepler a fait l’étude de son orbite.</a:t>
            </a:r>
            <a:r>
              <a:rPr lang="fr-CA" b="0" u="none" baseline="0" dirty="0" smtClean="0"/>
              <a:t> Ce qui l'a amené à ses 3 lois fondamentales du système solaire dont « Les orbites décrivent des ellipses ».</a:t>
            </a:r>
            <a:endParaRPr lang="fr-CA" b="0" u="none" dirty="0"/>
          </a:p>
        </p:txBody>
      </p:sp>
      <p:sp>
        <p:nvSpPr>
          <p:cNvPr id="4" name="Espace réservé du numéro de diapositive 3"/>
          <p:cNvSpPr>
            <a:spLocks noGrp="1"/>
          </p:cNvSpPr>
          <p:nvPr>
            <p:ph type="sldNum" sz="quarter" idx="10"/>
          </p:nvPr>
        </p:nvSpPr>
        <p:spPr/>
        <p:txBody>
          <a:bodyPr/>
          <a:lstStyle/>
          <a:p>
            <a:fld id="{5886095E-7608-457E-AD87-5D2F71BBF832}" type="slidenum">
              <a:rPr lang="fr-CA" smtClean="0"/>
              <a:pPr/>
              <a:t>10</a:t>
            </a:fld>
            <a:endParaRPr lang="fr-CA"/>
          </a:p>
        </p:txBody>
      </p:sp>
    </p:spTree>
    <p:extLst>
      <p:ext uri="{BB962C8B-B14F-4D97-AF65-F5344CB8AC3E}">
        <p14:creationId xmlns:p14="http://schemas.microsoft.com/office/powerpoint/2010/main" xmlns="" val="140246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BECEB-51B6-4198-A771-927ACF40C6D6}" type="datetimeFigureOut">
              <a:rPr lang="fr-CA" smtClean="0"/>
              <a:pPr/>
              <a:t>2016-03-28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6EEC9DD-938D-48C4-B6A6-5F579885DD1D}"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BECEB-51B6-4198-A771-927ACF40C6D6}" type="datetimeFigureOut">
              <a:rPr lang="fr-CA" smtClean="0"/>
              <a:pPr/>
              <a:t>2016-03-28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EC9DD-938D-48C4-B6A6-5F579885DD1D}" type="slidenum">
              <a:rPr lang="fr-CA" smtClean="0"/>
              <a:pPr/>
              <a:t>‹N°›</a:t>
            </a:fld>
            <a:endParaRPr lang="fr-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jpeg"/><Relationship Id="rId7" Type="http://schemas.openxmlformats.org/officeDocument/2006/relationships/hyperlink" Target="http://www.cosmovisions.com/conjonction.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cosmovisions.com/CTreperages.htm" TargetMode="External"/><Relationship Id="rId5" Type="http://schemas.openxmlformats.org/officeDocument/2006/relationships/image" Target="../media/image1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alaxyphoto.com/high_res/hst_mars.jpg"/>
          <p:cNvPicPr>
            <a:picLocks noChangeAspect="1" noChangeArrowheads="1"/>
          </p:cNvPicPr>
          <p:nvPr/>
        </p:nvPicPr>
        <p:blipFill>
          <a:blip r:embed="rId2" cstate="print"/>
          <a:srcRect/>
          <a:stretch>
            <a:fillRect/>
          </a:stretch>
        </p:blipFill>
        <p:spPr bwMode="auto">
          <a:xfrm>
            <a:off x="3694112" y="0"/>
            <a:ext cx="5486400" cy="6858000"/>
          </a:xfrm>
          <a:prstGeom prst="rect">
            <a:avLst/>
          </a:prstGeom>
          <a:noFill/>
        </p:spPr>
      </p:pic>
      <p:pic>
        <p:nvPicPr>
          <p:cNvPr id="5"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273824"/>
            <a:ext cx="1584176" cy="1584176"/>
          </a:xfrm>
          <a:prstGeom prst="rect">
            <a:avLst/>
          </a:prstGeom>
          <a:noFill/>
        </p:spPr>
      </p:pic>
      <p:sp>
        <p:nvSpPr>
          <p:cNvPr id="6" name="Rectangle 5"/>
          <p:cNvSpPr/>
          <p:nvPr/>
        </p:nvSpPr>
        <p:spPr>
          <a:xfrm>
            <a:off x="395536" y="476672"/>
            <a:ext cx="3340979" cy="646331"/>
          </a:xfrm>
          <a:prstGeom prst="rect">
            <a:avLst/>
          </a:prstGeom>
          <a:noFill/>
        </p:spPr>
        <p:txBody>
          <a:bodyPr wrap="none" lIns="91440" tIns="45720" rIns="91440" bIns="45720">
            <a:spAutoFit/>
          </a:bodyPr>
          <a:lstStyle/>
          <a:p>
            <a:pPr algn="ctr"/>
            <a:r>
              <a:rPr lang="fr-FR"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planète Mars</a:t>
            </a:r>
            <a:endParaRPr lang="fr-FR"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458919" y="1052736"/>
            <a:ext cx="2096857" cy="369332"/>
          </a:xfrm>
          <a:prstGeom prst="rect">
            <a:avLst/>
          </a:prstGeom>
          <a:noFill/>
        </p:spPr>
        <p:txBody>
          <a:bodyPr wrap="none" lIns="91440" tIns="45720" rIns="91440" bIns="45720">
            <a:spAutoFit/>
          </a:bodyPr>
          <a:lstStyle/>
          <a:p>
            <a:pPr algn="ctr"/>
            <a:r>
              <a:rPr lang="fr-FR"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Thème FAAQ  2016</a:t>
            </a:r>
            <a:endParaRPr lang="fr-FR"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Rectangle 7"/>
          <p:cNvSpPr/>
          <p:nvPr/>
        </p:nvSpPr>
        <p:spPr>
          <a:xfrm>
            <a:off x="7092280" y="6093296"/>
            <a:ext cx="1687449" cy="338554"/>
          </a:xfrm>
          <a:prstGeom prst="rect">
            <a:avLst/>
          </a:prstGeom>
          <a:noFill/>
        </p:spPr>
        <p:txBody>
          <a:bodyPr wrap="none" lIns="91440" tIns="45720" rIns="91440" bIns="45720">
            <a:spAutoFit/>
          </a:bodyPr>
          <a:lstStyle/>
          <a:p>
            <a:pPr algn="ctr"/>
            <a:r>
              <a:rPr lang="fr-FR"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Par Martin </a:t>
            </a:r>
            <a:r>
              <a:rPr lang="fr-FR" sz="1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Aubé</a:t>
            </a:r>
            <a:endParaRPr lang="fr-FR" sz="1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93232" y="116632"/>
            <a:ext cx="5918928"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Observation de Mars dans l’antiquité</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48132" name="Picture 4" descr="https://upload.wikimedia.org/wikipedia/commons/thumb/e/e9/Kepler_Mars_retrograde.jpg/220px-Kepler_Mars_retrograde.jpg"/>
          <p:cNvPicPr>
            <a:picLocks noChangeAspect="1" noChangeArrowheads="1"/>
          </p:cNvPicPr>
          <p:nvPr/>
        </p:nvPicPr>
        <p:blipFill>
          <a:blip r:embed="rId5" cstate="print"/>
          <a:srcRect/>
          <a:stretch>
            <a:fillRect/>
          </a:stretch>
        </p:blipFill>
        <p:spPr bwMode="auto">
          <a:xfrm>
            <a:off x="5220072" y="1124744"/>
            <a:ext cx="3391644" cy="3622894"/>
          </a:xfrm>
          <a:prstGeom prst="rect">
            <a:avLst/>
          </a:prstGeom>
          <a:noFill/>
        </p:spPr>
      </p:pic>
      <p:sp>
        <p:nvSpPr>
          <p:cNvPr id="14" name="ZoneTexte 13"/>
          <p:cNvSpPr txBox="1"/>
          <p:nvPr/>
        </p:nvSpPr>
        <p:spPr>
          <a:xfrm>
            <a:off x="5292080" y="4797152"/>
            <a:ext cx="3672408" cy="923330"/>
          </a:xfrm>
          <a:prstGeom prst="rect">
            <a:avLst/>
          </a:prstGeom>
          <a:noFill/>
        </p:spPr>
        <p:txBody>
          <a:bodyPr wrap="square" rtlCol="0">
            <a:spAutoFit/>
          </a:bodyPr>
          <a:lstStyle/>
          <a:p>
            <a:r>
              <a:rPr lang="fr-CA" dirty="0" smtClean="0"/>
              <a:t>Description de Johannes Kepler des mouvements géocentriques de Mars, </a:t>
            </a:r>
            <a:r>
              <a:rPr lang="fr-CA" i="1" dirty="0" err="1" smtClean="0"/>
              <a:t>Astronomia</a:t>
            </a:r>
            <a:r>
              <a:rPr lang="fr-CA" i="1" dirty="0" smtClean="0"/>
              <a:t> nova</a:t>
            </a:r>
            <a:r>
              <a:rPr lang="fr-CA" dirty="0" smtClean="0"/>
              <a:t> (1609).</a:t>
            </a:r>
            <a:endParaRPr lang="fr-CA" dirty="0"/>
          </a:p>
        </p:txBody>
      </p:sp>
      <p:sp>
        <p:nvSpPr>
          <p:cNvPr id="38913" name="Rectangle 1"/>
          <p:cNvSpPr>
            <a:spLocks noChangeArrowheads="1"/>
          </p:cNvSpPr>
          <p:nvPr/>
        </p:nvSpPr>
        <p:spPr bwMode="auto">
          <a:xfrm>
            <a:off x="251520" y="1385337"/>
            <a:ext cx="4464496"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strike="noStrike" cap="none" normalizeH="0" baseline="0" dirty="0" smtClean="0">
                <a:ln>
                  <a:noFill/>
                </a:ln>
                <a:effectLst/>
                <a:latin typeface="Arial" pitchFamily="34" charset="0"/>
                <a:cs typeface="Arial" pitchFamily="34" charset="0"/>
              </a:rPr>
              <a:t>c. 2500</a:t>
            </a:r>
            <a:r>
              <a:rPr kumimoji="0" lang="fr-FR" sz="1600" b="0" i="0" strike="noStrike" cap="none" normalizeH="0" baseline="0" dirty="0" smtClean="0">
                <a:ln>
                  <a:noFill/>
                </a:ln>
                <a:effectLst/>
                <a:latin typeface="Arial" pitchFamily="34" charset="0"/>
                <a:cs typeface="Arial" pitchFamily="34" charset="0"/>
              </a:rPr>
              <a:t> - Premières observations de Mars consignées en Mésopotamie.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strike="noStrike" cap="none" normalizeH="0" baseline="0" dirty="0" smtClean="0">
                <a:ln>
                  <a:noFill/>
                </a:ln>
                <a:effectLst/>
                <a:latin typeface="Arial" pitchFamily="34" charset="0"/>
                <a:cs typeface="Arial" pitchFamily="34" charset="0"/>
              </a:rPr>
              <a:t>2241</a:t>
            </a:r>
            <a:r>
              <a:rPr kumimoji="0" lang="fr-FR" sz="1600" b="0" i="0" strike="noStrike" cap="none" normalizeH="0" baseline="0" dirty="0" smtClean="0">
                <a:ln>
                  <a:noFill/>
                </a:ln>
                <a:effectLst/>
                <a:latin typeface="Arial" pitchFamily="34" charset="0"/>
                <a:cs typeface="Arial" pitchFamily="34" charset="0"/>
              </a:rPr>
              <a:t> av. J.-C - Première mention d'une conjonction</a:t>
            </a:r>
            <a:r>
              <a:rPr kumimoji="0" lang="fr-FR" sz="1600" b="0" i="0" strike="noStrike" cap="none" normalizeH="0" dirty="0" smtClean="0">
                <a:ln>
                  <a:noFill/>
                </a:ln>
                <a:effectLst/>
                <a:latin typeface="Arial" pitchFamily="34" charset="0"/>
                <a:cs typeface="Arial" pitchFamily="34" charset="0"/>
              </a:rPr>
              <a:t> </a:t>
            </a:r>
            <a:r>
              <a:rPr kumimoji="0" lang="fr-FR" sz="1600" b="0" i="0" strike="noStrike" cap="none" normalizeH="0" baseline="0" dirty="0" smtClean="0">
                <a:ln>
                  <a:noFill/>
                </a:ln>
                <a:effectLst/>
                <a:latin typeface="Arial" pitchFamily="34" charset="0"/>
                <a:cs typeface="Arial" pitchFamily="34" charset="0"/>
              </a:rPr>
              <a:t>de Mars, en Chine.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strike="noStrike" cap="none" normalizeH="0" baseline="0" dirty="0" smtClean="0">
                <a:ln>
                  <a:noFill/>
                </a:ln>
                <a:effectLst/>
                <a:latin typeface="Arial" pitchFamily="34" charset="0"/>
                <a:cs typeface="Arial" pitchFamily="34" charset="0"/>
              </a:rPr>
              <a:t>1580 - 1600</a:t>
            </a:r>
            <a:r>
              <a:rPr kumimoji="0" lang="fr-FR" sz="1600" b="0" i="0" strike="noStrike" cap="none" normalizeH="0" baseline="0" dirty="0" smtClean="0">
                <a:ln>
                  <a:noFill/>
                </a:ln>
                <a:effectLst/>
                <a:latin typeface="Arial" pitchFamily="34" charset="0"/>
                <a:cs typeface="Arial" pitchFamily="34" charset="0"/>
              </a:rPr>
              <a:t> - Mesures de la position</a:t>
            </a:r>
            <a:endParaRPr kumimoji="0" lang="fr-FR" sz="1600" b="0" i="0" strike="noStrike" cap="none" normalizeH="0" baseline="0" dirty="0" smtClean="0">
              <a:ln>
                <a:noFill/>
              </a:ln>
              <a:effectLst/>
              <a:latin typeface="Arial" pitchFamily="34" charset="0"/>
              <a:cs typeface="Arial"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strike="noStrike" cap="none" normalizeH="0" baseline="0" dirty="0" smtClean="0">
                <a:ln>
                  <a:noFill/>
                </a:ln>
                <a:effectLst/>
                <a:latin typeface="Arial" pitchFamily="34" charset="0"/>
                <a:cs typeface="Arial" pitchFamily="34" charset="0"/>
              </a:rPr>
              <a:t> de Mars par </a:t>
            </a:r>
            <a:r>
              <a:rPr kumimoji="0" lang="fr-FR" sz="1600" b="0" i="0" strike="noStrike" cap="none" normalizeH="0" baseline="0" dirty="0" err="1" smtClean="0">
                <a:ln>
                  <a:noFill/>
                </a:ln>
                <a:effectLst/>
                <a:latin typeface="Arial" pitchFamily="34" charset="0"/>
                <a:cs typeface="Arial" pitchFamily="34" charset="0"/>
              </a:rPr>
              <a:t>Tycho</a:t>
            </a:r>
            <a:r>
              <a:rPr kumimoji="0" lang="fr-FR" sz="1600" b="0" i="0" strike="noStrike" cap="none" normalizeH="0" baseline="0" dirty="0" smtClean="0">
                <a:ln>
                  <a:noFill/>
                </a:ln>
                <a:effectLst/>
                <a:latin typeface="Arial" pitchFamily="34" charset="0"/>
                <a:cs typeface="Arial" pitchFamily="34" charset="0"/>
              </a:rPr>
              <a:t> Brahe, analyse de ces mesures par Kepler.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sng" strike="noStrike" cap="none" normalizeH="0" baseline="0" dirty="0" smtClean="0">
                <a:ln>
                  <a:noFill/>
                </a:ln>
                <a:solidFill>
                  <a:srgbClr val="000000"/>
                </a:solidFill>
                <a:effectLst/>
                <a:latin typeface="Arial" pitchFamily="34" charset="0"/>
                <a:cs typeface="Arial" pitchFamily="34" charset="0"/>
              </a:rPr>
              <a:t/>
            </a:r>
            <a:br>
              <a:rPr kumimoji="0" lang="fr-FR" sz="900" b="0" i="0" u="sng" strike="noStrike" cap="none" normalizeH="0" baseline="0" dirty="0" smtClean="0">
                <a:ln>
                  <a:noFill/>
                </a:ln>
                <a:solidFill>
                  <a:srgbClr val="000000"/>
                </a:solidFill>
                <a:effectLst/>
                <a:latin typeface="Arial" pitchFamily="34" charset="0"/>
                <a:cs typeface="Arial" pitchFamily="34" charset="0"/>
              </a:rPr>
            </a:br>
            <a:r>
              <a:rPr kumimoji="0" lang="fr-FR" sz="900" b="0" i="0" u="sng" strike="noStrike" cap="none" normalizeH="0" baseline="0" dirty="0" smtClean="0">
                <a:ln>
                  <a:noFill/>
                </a:ln>
                <a:solidFill>
                  <a:srgbClr val="000000"/>
                </a:solidFill>
                <a:effectLst/>
                <a:latin typeface="Arial" pitchFamily="34" charset="0"/>
                <a:cs typeface="Arial" pitchFamily="34" charset="0"/>
              </a:rPr>
              <a:t>En savoir plus sur http://www.cosmovisions.com/planetesChronoTable.htm#7frbFJZDKUMrWygl.99</a:t>
            </a:r>
            <a:r>
              <a:rPr kumimoji="0" lang="fr-FR" sz="800" b="0" i="0" u="sng" strike="noStrike" cap="none" normalizeH="0" baseline="0" dirty="0" smtClean="0">
                <a:ln>
                  <a:noFill/>
                </a:ln>
                <a:solidFill>
                  <a:schemeClr val="tx1"/>
                </a:solidFill>
                <a:effectLst/>
                <a:latin typeface="Arial" pitchFamily="34" charset="0"/>
                <a:cs typeface="Arial" pitchFamily="34" charset="0"/>
              </a:rPr>
              <a:t> </a:t>
            </a:r>
            <a:endParaRPr kumimoji="0" lang="fr-FR" sz="600" b="0" i="0" u="sng" strike="noStrike" cap="none" normalizeH="0" baseline="0" dirty="0" smtClean="0">
              <a:ln>
                <a:noFill/>
              </a:ln>
              <a:solidFill>
                <a:srgbClr val="663366"/>
              </a:solidFill>
              <a:effectLst/>
              <a:latin typeface="Arial" pitchFamily="34" charset="0"/>
              <a:cs typeface="Arial" pitchFamily="34" charset="0"/>
            </a:endParaRPr>
          </a:p>
        </p:txBody>
      </p:sp>
      <p:pic>
        <p:nvPicPr>
          <p:cNvPr id="38914" name="Picture 2" descr="http://www.cosmovisions.com/btdico.gif">
            <a:hlinkClick r:id="rId7"/>
          </p:cNvPr>
          <p:cNvPicPr>
            <a:picLocks noChangeAspect="1" noChangeArrowheads="1"/>
          </p:cNvPicPr>
          <p:nvPr/>
        </p:nvPicPr>
        <p:blipFill>
          <a:blip r:embed="rId8" cstate="print"/>
          <a:srcRect/>
          <a:stretch>
            <a:fillRect/>
          </a:stretch>
        </p:blipFill>
        <p:spPr bwMode="auto">
          <a:xfrm>
            <a:off x="112713" y="-211138"/>
            <a:ext cx="361950" cy="114300"/>
          </a:xfrm>
          <a:prstGeom prst="rect">
            <a:avLst/>
          </a:prstGeom>
          <a:noFill/>
        </p:spPr>
      </p:pic>
      <p:sp>
        <p:nvSpPr>
          <p:cNvPr id="13" name="ZoneTexte 12"/>
          <p:cNvSpPr txBox="1"/>
          <p:nvPr/>
        </p:nvSpPr>
        <p:spPr>
          <a:xfrm>
            <a:off x="4932040" y="5857527"/>
            <a:ext cx="3816424" cy="307777"/>
          </a:xfrm>
          <a:prstGeom prst="rect">
            <a:avLst/>
          </a:prstGeom>
          <a:noFill/>
        </p:spPr>
        <p:txBody>
          <a:bodyPr wrap="square" rtlCol="0">
            <a:spAutoFit/>
          </a:bodyPr>
          <a:lstStyle/>
          <a:p>
            <a:r>
              <a:rPr lang="fr-CA" sz="1400" dirty="0" smtClean="0"/>
              <a:t>Crédit : Bibliothèque de l’observatoire de Paris</a:t>
            </a:r>
            <a:endParaRPr lang="fr-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6383029"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Croyance sur la planète Mars à l’époque</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2050" name="Picture 2" descr="https://upload.wikimedia.org/wikipedia/commons/f/f3/Lowell_Mars_channels.jpg"/>
          <p:cNvPicPr>
            <a:picLocks noChangeAspect="1" noChangeArrowheads="1"/>
          </p:cNvPicPr>
          <p:nvPr/>
        </p:nvPicPr>
        <p:blipFill>
          <a:blip r:embed="rId5" cstate="print"/>
          <a:srcRect/>
          <a:stretch>
            <a:fillRect/>
          </a:stretch>
        </p:blipFill>
        <p:spPr bwMode="auto">
          <a:xfrm>
            <a:off x="827584" y="1196752"/>
            <a:ext cx="7620000" cy="3895725"/>
          </a:xfrm>
          <a:prstGeom prst="rect">
            <a:avLst/>
          </a:prstGeom>
          <a:noFill/>
        </p:spPr>
      </p:pic>
      <p:sp>
        <p:nvSpPr>
          <p:cNvPr id="9" name="ZoneTexte 8"/>
          <p:cNvSpPr txBox="1"/>
          <p:nvPr/>
        </p:nvSpPr>
        <p:spPr>
          <a:xfrm>
            <a:off x="1115616" y="5229200"/>
            <a:ext cx="7128792" cy="646331"/>
          </a:xfrm>
          <a:prstGeom prst="rect">
            <a:avLst/>
          </a:prstGeom>
          <a:noFill/>
        </p:spPr>
        <p:txBody>
          <a:bodyPr wrap="square" rtlCol="0">
            <a:spAutoFit/>
          </a:bodyPr>
          <a:lstStyle/>
          <a:p>
            <a:r>
              <a:rPr lang="fr-CA" dirty="0" smtClean="0"/>
              <a:t>Canaux de Mars par </a:t>
            </a:r>
            <a:r>
              <a:rPr lang="fr-CA" dirty="0" err="1" smtClean="0"/>
              <a:t>Percival</a:t>
            </a:r>
            <a:r>
              <a:rPr lang="fr-CA" dirty="0" smtClean="0"/>
              <a:t> Lowell, avec des lacs et oasis à leur intersection.</a:t>
            </a:r>
            <a:endParaRPr lang="fr-CA" dirty="0"/>
          </a:p>
        </p:txBody>
      </p:sp>
      <p:sp>
        <p:nvSpPr>
          <p:cNvPr id="10" name="ZoneTexte 9"/>
          <p:cNvSpPr txBox="1"/>
          <p:nvPr/>
        </p:nvSpPr>
        <p:spPr>
          <a:xfrm>
            <a:off x="5940152" y="5805264"/>
            <a:ext cx="3888432" cy="307777"/>
          </a:xfrm>
          <a:prstGeom prst="rect">
            <a:avLst/>
          </a:prstGeom>
          <a:noFill/>
        </p:spPr>
        <p:txBody>
          <a:bodyPr wrap="square" rtlCol="0">
            <a:spAutoFit/>
          </a:bodyPr>
          <a:lstStyle/>
          <a:p>
            <a:r>
              <a:rPr lang="fr-CA" sz="1400" dirty="0" smtClean="0"/>
              <a:t>Images tirées de </a:t>
            </a:r>
            <a:r>
              <a:rPr lang="fr-CA" sz="1400" dirty="0" err="1" smtClean="0"/>
              <a:t>Wikipédia</a:t>
            </a:r>
            <a:endParaRPr lang="fr-CA"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6383029"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Croyance sur la planète Mars à l’époque</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52226" name="Picture 2" descr="https://upload.wikimedia.org/wikipedia/commons/d/dd/Karte_Mars_Schiaparelli_MKL1888.png"/>
          <p:cNvPicPr>
            <a:picLocks noChangeAspect="1" noChangeArrowheads="1"/>
          </p:cNvPicPr>
          <p:nvPr/>
        </p:nvPicPr>
        <p:blipFill>
          <a:blip r:embed="rId5" cstate="print"/>
          <a:srcRect/>
          <a:stretch>
            <a:fillRect/>
          </a:stretch>
        </p:blipFill>
        <p:spPr bwMode="auto">
          <a:xfrm>
            <a:off x="755576" y="1124744"/>
            <a:ext cx="7557914" cy="4176464"/>
          </a:xfrm>
          <a:prstGeom prst="rect">
            <a:avLst/>
          </a:prstGeom>
          <a:noFill/>
        </p:spPr>
      </p:pic>
      <p:sp>
        <p:nvSpPr>
          <p:cNvPr id="11" name="ZoneTexte 10"/>
          <p:cNvSpPr txBox="1"/>
          <p:nvPr/>
        </p:nvSpPr>
        <p:spPr>
          <a:xfrm>
            <a:off x="1187624" y="5373216"/>
            <a:ext cx="6984776" cy="369332"/>
          </a:xfrm>
          <a:prstGeom prst="rect">
            <a:avLst/>
          </a:prstGeom>
          <a:noFill/>
        </p:spPr>
        <p:txBody>
          <a:bodyPr wrap="square" rtlCol="0">
            <a:spAutoFit/>
          </a:bodyPr>
          <a:lstStyle/>
          <a:p>
            <a:r>
              <a:rPr lang="fr-CA" dirty="0" smtClean="0"/>
              <a:t>Carte de Mars par Giovanni Schiaparelli</a:t>
            </a:r>
            <a:endParaRPr lang="fr-CA" dirty="0"/>
          </a:p>
        </p:txBody>
      </p:sp>
      <p:sp>
        <p:nvSpPr>
          <p:cNvPr id="10" name="ZoneTexte 9"/>
          <p:cNvSpPr txBox="1"/>
          <p:nvPr/>
        </p:nvSpPr>
        <p:spPr>
          <a:xfrm>
            <a:off x="5940152" y="5805264"/>
            <a:ext cx="3888432" cy="307777"/>
          </a:xfrm>
          <a:prstGeom prst="rect">
            <a:avLst/>
          </a:prstGeom>
          <a:noFill/>
        </p:spPr>
        <p:txBody>
          <a:bodyPr wrap="square" rtlCol="0">
            <a:spAutoFit/>
          </a:bodyPr>
          <a:lstStyle/>
          <a:p>
            <a:r>
              <a:rPr lang="fr-CA" sz="1400" dirty="0" smtClean="0"/>
              <a:t>Images tirées de Wikipédia</a:t>
            </a:r>
            <a:endParaRPr lang="fr-CA"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203247" y="116632"/>
            <a:ext cx="8707961"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fin de tout espoir de vie sur Mars – Sonde Mariner 4</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54274" name="Picture 2" descr="https://upload.wikimedia.org/wikipedia/commons/7/79/M04_1112.jpg"/>
          <p:cNvPicPr>
            <a:picLocks noChangeAspect="1" noChangeArrowheads="1"/>
          </p:cNvPicPr>
          <p:nvPr/>
        </p:nvPicPr>
        <p:blipFill>
          <a:blip r:embed="rId5" cstate="print"/>
          <a:srcRect/>
          <a:stretch>
            <a:fillRect/>
          </a:stretch>
        </p:blipFill>
        <p:spPr bwMode="auto">
          <a:xfrm>
            <a:off x="4644008" y="1196752"/>
            <a:ext cx="3810000" cy="3810000"/>
          </a:xfrm>
          <a:prstGeom prst="rect">
            <a:avLst/>
          </a:prstGeom>
          <a:noFill/>
        </p:spPr>
      </p:pic>
      <p:pic>
        <p:nvPicPr>
          <p:cNvPr id="54278" name="Picture 6" descr="https://upload.wikimedia.org/wikipedia/commons/f/f4/Mars_%28Mariner_4%29.jpg"/>
          <p:cNvPicPr>
            <a:picLocks noChangeAspect="1" noChangeArrowheads="1"/>
          </p:cNvPicPr>
          <p:nvPr/>
        </p:nvPicPr>
        <p:blipFill>
          <a:blip r:embed="rId6" cstate="print"/>
          <a:srcRect/>
          <a:stretch>
            <a:fillRect/>
          </a:stretch>
        </p:blipFill>
        <p:spPr bwMode="auto">
          <a:xfrm>
            <a:off x="107504" y="1008112"/>
            <a:ext cx="4137821" cy="3789040"/>
          </a:xfrm>
          <a:prstGeom prst="rect">
            <a:avLst/>
          </a:prstGeom>
          <a:noFill/>
        </p:spPr>
      </p:pic>
      <p:sp>
        <p:nvSpPr>
          <p:cNvPr id="14" name="ZoneTexte 13"/>
          <p:cNvSpPr txBox="1"/>
          <p:nvPr/>
        </p:nvSpPr>
        <p:spPr>
          <a:xfrm>
            <a:off x="216024" y="4869160"/>
            <a:ext cx="4355976" cy="369332"/>
          </a:xfrm>
          <a:prstGeom prst="rect">
            <a:avLst/>
          </a:prstGeom>
          <a:noFill/>
        </p:spPr>
        <p:txBody>
          <a:bodyPr wrap="square" rtlCol="0">
            <a:spAutoFit/>
          </a:bodyPr>
          <a:lstStyle/>
          <a:p>
            <a:r>
              <a:rPr lang="fr-CA" dirty="0" smtClean="0"/>
              <a:t>La première image de Mars</a:t>
            </a:r>
            <a:endParaRPr lang="fr-CA" dirty="0"/>
          </a:p>
        </p:txBody>
      </p:sp>
      <p:sp>
        <p:nvSpPr>
          <p:cNvPr id="11" name="ZoneTexte 10"/>
          <p:cNvSpPr txBox="1"/>
          <p:nvPr/>
        </p:nvSpPr>
        <p:spPr>
          <a:xfrm>
            <a:off x="3203848" y="5229200"/>
            <a:ext cx="2520280" cy="307777"/>
          </a:xfrm>
          <a:prstGeom prst="rect">
            <a:avLst/>
          </a:prstGeom>
          <a:noFill/>
        </p:spPr>
        <p:txBody>
          <a:bodyPr wrap="square" rtlCol="0">
            <a:spAutoFit/>
          </a:bodyPr>
          <a:lstStyle/>
          <a:p>
            <a:r>
              <a:rPr lang="fr-CA" sz="1400" dirty="0" smtClean="0"/>
              <a:t>Source NASA</a:t>
            </a:r>
            <a:endParaRPr lang="fr-CA"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63353" y="116632"/>
            <a:ext cx="6020815"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Les lunes de Mars : </a:t>
            </a:r>
            <a:r>
              <a:rPr lang="fr-FR"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Phobos</a:t>
            </a: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et </a:t>
            </a:r>
            <a:r>
              <a:rPr lang="fr-FR"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Deimos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5328592" cy="3539430"/>
          </a:xfrm>
          <a:prstGeom prst="rect">
            <a:avLst/>
          </a:prstGeom>
          <a:noFill/>
        </p:spPr>
        <p:txBody>
          <a:bodyPr wrap="square" rtlCol="0">
            <a:spAutoFit/>
          </a:bodyPr>
          <a:lstStyle/>
          <a:p>
            <a:r>
              <a:rPr lang="fr-CA" sz="1600" dirty="0" smtClean="0"/>
              <a:t>Les deux lunes sont probablement des astéroïdes qui ont été captés de la ceinture d’astéroïdes située entre Mars et Jupiter car elles contiennent toutes deux plusieurs caractéristiques communes aux astéroïdes de type C, pour ce qui est du spectre, de la masse volumique et de l’albédo.</a:t>
            </a:r>
          </a:p>
          <a:p>
            <a:endParaRPr lang="fr-CA" sz="1600" dirty="0" smtClean="0"/>
          </a:p>
          <a:p>
            <a:r>
              <a:rPr lang="fr-CA" sz="1600" dirty="0" err="1" smtClean="0"/>
              <a:t>Déimos</a:t>
            </a:r>
            <a:r>
              <a:rPr lang="fr-CA" sz="1600" dirty="0" smtClean="0"/>
              <a:t> a été découverte en premier par Asaph Hall le 12 août 1877 et </a:t>
            </a:r>
            <a:r>
              <a:rPr lang="fr-CA" sz="1600" dirty="0" err="1" smtClean="0"/>
              <a:t>Phobos</a:t>
            </a:r>
            <a:r>
              <a:rPr lang="fr-CA" sz="1600" dirty="0" smtClean="0"/>
              <a:t> a été découverte 6 jours plus tard, toujours par Hall.  Il utilisait la lunette de 66 cm de l’observatoire naval des États-Unis.</a:t>
            </a:r>
          </a:p>
          <a:p>
            <a:endParaRPr lang="fr-CA" sz="1600" dirty="0" smtClean="0"/>
          </a:p>
          <a:p>
            <a:endParaRPr lang="fr-CA" sz="1600" dirty="0" smtClean="0"/>
          </a:p>
          <a:p>
            <a:endParaRPr lang="fr-CA" sz="1600" dirty="0" smtClean="0"/>
          </a:p>
          <a:p>
            <a:endParaRPr lang="fr-CA" sz="1600" dirty="0" smtClean="0"/>
          </a:p>
        </p:txBody>
      </p:sp>
      <p:pic>
        <p:nvPicPr>
          <p:cNvPr id="23556" name="Picture 4" descr="https://upload.wikimedia.org/wikipedia/commons/f/f1/Professor_Asaph_Hall.jpg"/>
          <p:cNvPicPr>
            <a:picLocks noChangeAspect="1" noChangeArrowheads="1"/>
          </p:cNvPicPr>
          <p:nvPr/>
        </p:nvPicPr>
        <p:blipFill>
          <a:blip r:embed="rId5" cstate="print"/>
          <a:srcRect/>
          <a:stretch>
            <a:fillRect/>
          </a:stretch>
        </p:blipFill>
        <p:spPr bwMode="auto">
          <a:xfrm>
            <a:off x="5762930" y="1148115"/>
            <a:ext cx="2841518" cy="3505021"/>
          </a:xfrm>
          <a:prstGeom prst="rect">
            <a:avLst/>
          </a:prstGeom>
          <a:noFill/>
        </p:spPr>
      </p:pic>
      <p:sp>
        <p:nvSpPr>
          <p:cNvPr id="13" name="ZoneTexte 12"/>
          <p:cNvSpPr txBox="1"/>
          <p:nvPr/>
        </p:nvSpPr>
        <p:spPr>
          <a:xfrm>
            <a:off x="5724128" y="4725144"/>
            <a:ext cx="2736304" cy="369332"/>
          </a:xfrm>
          <a:prstGeom prst="rect">
            <a:avLst/>
          </a:prstGeom>
          <a:noFill/>
        </p:spPr>
        <p:txBody>
          <a:bodyPr wrap="square" rtlCol="0">
            <a:spAutoFit/>
          </a:bodyPr>
          <a:lstStyle/>
          <a:p>
            <a:r>
              <a:rPr lang="fr-CA" dirty="0" err="1" smtClean="0"/>
              <a:t>Asaph</a:t>
            </a:r>
            <a:r>
              <a:rPr lang="fr-CA" dirty="0" smtClean="0"/>
              <a:t> Hall en 1899</a:t>
            </a:r>
            <a:endParaRPr lang="fr-CA" dirty="0"/>
          </a:p>
        </p:txBody>
      </p:sp>
      <p:sp>
        <p:nvSpPr>
          <p:cNvPr id="11" name="ZoneTexte 10"/>
          <p:cNvSpPr txBox="1"/>
          <p:nvPr/>
        </p:nvSpPr>
        <p:spPr>
          <a:xfrm>
            <a:off x="6876256" y="5229200"/>
            <a:ext cx="3888432" cy="307777"/>
          </a:xfrm>
          <a:prstGeom prst="rect">
            <a:avLst/>
          </a:prstGeom>
          <a:noFill/>
        </p:spPr>
        <p:txBody>
          <a:bodyPr wrap="square" rtlCol="0">
            <a:spAutoFit/>
          </a:bodyPr>
          <a:lstStyle/>
          <a:p>
            <a:r>
              <a:rPr lang="fr-CA" sz="1400" dirty="0" smtClean="0"/>
              <a:t>Image tirée de </a:t>
            </a:r>
            <a:r>
              <a:rPr lang="fr-CA" sz="1400" dirty="0" err="1" smtClean="0"/>
              <a:t>Wikipédia</a:t>
            </a:r>
            <a:endParaRPr lang="fr-CA" sz="1400" dirty="0"/>
          </a:p>
        </p:txBody>
      </p:sp>
      <p:pic>
        <p:nvPicPr>
          <p:cNvPr id="36866" name="Picture 2" descr="Mars with Phobos and Deimos"/>
          <p:cNvPicPr>
            <a:picLocks noChangeAspect="1" noChangeArrowheads="1"/>
          </p:cNvPicPr>
          <p:nvPr/>
        </p:nvPicPr>
        <p:blipFill>
          <a:blip r:embed="rId6" cstate="print"/>
          <a:srcRect/>
          <a:stretch>
            <a:fillRect/>
          </a:stretch>
        </p:blipFill>
        <p:spPr bwMode="auto">
          <a:xfrm>
            <a:off x="1259632" y="3789040"/>
            <a:ext cx="4076700" cy="1952625"/>
          </a:xfrm>
          <a:prstGeom prst="rect">
            <a:avLst/>
          </a:prstGeom>
          <a:noFill/>
        </p:spPr>
      </p:pic>
      <p:sp>
        <p:nvSpPr>
          <p:cNvPr id="14" name="ZoneTexte 13"/>
          <p:cNvSpPr txBox="1"/>
          <p:nvPr/>
        </p:nvSpPr>
        <p:spPr>
          <a:xfrm>
            <a:off x="3563888" y="5805264"/>
            <a:ext cx="3888432" cy="307777"/>
          </a:xfrm>
          <a:prstGeom prst="rect">
            <a:avLst/>
          </a:prstGeom>
          <a:noFill/>
        </p:spPr>
        <p:txBody>
          <a:bodyPr wrap="square" rtlCol="0">
            <a:spAutoFit/>
          </a:bodyPr>
          <a:lstStyle/>
          <a:p>
            <a:r>
              <a:rPr lang="fr-CA" sz="1400" dirty="0" smtClean="0"/>
              <a:t>Images : James </a:t>
            </a:r>
            <a:r>
              <a:rPr lang="fr-CA" sz="1400" dirty="0" err="1" smtClean="0"/>
              <a:t>McGaha</a:t>
            </a:r>
            <a:endParaRPr lang="fr-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9921" y="116632"/>
            <a:ext cx="1340406" cy="523220"/>
          </a:xfrm>
          <a:prstGeom prst="rect">
            <a:avLst/>
          </a:prstGeom>
          <a:noFill/>
        </p:spPr>
        <p:txBody>
          <a:bodyPr wrap="none" lIns="91440" tIns="45720" rIns="91440" bIns="45720">
            <a:spAutoFit/>
          </a:bodyPr>
          <a:lstStyle/>
          <a:p>
            <a:pPr algn="ctr"/>
            <a:r>
              <a:rPr lang="fr-FR"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Déimos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3672408" cy="2800767"/>
          </a:xfrm>
          <a:prstGeom prst="rect">
            <a:avLst/>
          </a:prstGeom>
          <a:noFill/>
        </p:spPr>
        <p:txBody>
          <a:bodyPr wrap="square" rtlCol="0">
            <a:spAutoFit/>
          </a:bodyPr>
          <a:lstStyle/>
          <a:p>
            <a:pPr>
              <a:buFont typeface="Arial" charset="0"/>
              <a:buChar char="•"/>
            </a:pPr>
            <a:r>
              <a:rPr lang="fr-CA" sz="1600" dirty="0" smtClean="0"/>
              <a:t>Âge estimé entre 2,5 et 3 milliards d’années étant donné la densité des cratères.</a:t>
            </a:r>
          </a:p>
          <a:p>
            <a:pPr>
              <a:buFont typeface="Arial" charset="0"/>
              <a:buChar char="•"/>
            </a:pPr>
            <a:endParaRPr lang="fr-CA" sz="1600" dirty="0" smtClean="0"/>
          </a:p>
          <a:p>
            <a:pPr>
              <a:buFont typeface="Arial" charset="0"/>
              <a:buChar char="•"/>
            </a:pPr>
            <a:r>
              <a:rPr lang="fr-CA" sz="1600" dirty="0" smtClean="0"/>
              <a:t>Albédo très faible, un des plus faibles des objets du Système solaire.</a:t>
            </a:r>
          </a:p>
          <a:p>
            <a:pPr>
              <a:buFont typeface="Arial" charset="0"/>
              <a:buChar char="•"/>
            </a:pPr>
            <a:endParaRPr lang="fr-CA" sz="1600" dirty="0" smtClean="0"/>
          </a:p>
          <a:p>
            <a:pPr>
              <a:buFont typeface="Arial" charset="0"/>
              <a:buChar char="•"/>
            </a:pPr>
            <a:r>
              <a:rPr lang="fr-CA" sz="1600" dirty="0" smtClean="0"/>
              <a:t>Quelques sondes ont pris des photos du satellite dont Viking 2.</a:t>
            </a:r>
          </a:p>
          <a:p>
            <a:pPr>
              <a:buFont typeface="Arial" charset="0"/>
              <a:buChar char="•"/>
            </a:pPr>
            <a:endParaRPr lang="fr-CA" sz="1600" dirty="0" smtClean="0"/>
          </a:p>
          <a:p>
            <a:pPr>
              <a:buFont typeface="Arial" charset="0"/>
              <a:buChar char="•"/>
            </a:pPr>
            <a:endParaRPr lang="fr-CA" sz="1600" dirty="0"/>
          </a:p>
        </p:txBody>
      </p:sp>
      <p:pic>
        <p:nvPicPr>
          <p:cNvPr id="25602" name="Picture 2" descr="https://upload.wikimedia.org/wikipedia/commons/thumb/f/f9/Deimos_Surface.png/800px-Deimos_Surface.png"/>
          <p:cNvPicPr>
            <a:picLocks noChangeAspect="1" noChangeArrowheads="1"/>
          </p:cNvPicPr>
          <p:nvPr/>
        </p:nvPicPr>
        <p:blipFill>
          <a:blip r:embed="rId5" cstate="print"/>
          <a:srcRect/>
          <a:stretch>
            <a:fillRect/>
          </a:stretch>
        </p:blipFill>
        <p:spPr bwMode="auto">
          <a:xfrm>
            <a:off x="4490524" y="1124744"/>
            <a:ext cx="4185932" cy="4536504"/>
          </a:xfrm>
          <a:prstGeom prst="rect">
            <a:avLst/>
          </a:prstGeom>
          <a:noFill/>
        </p:spPr>
      </p:pic>
      <p:pic>
        <p:nvPicPr>
          <p:cNvPr id="34818" name="Picture 2" descr="Photograph:The Martian moons Phobos (left) and Deimos (right) are shown in photographs by the Viking orbiters. Deimos's smooth surface is contrasted with the grooved, pitted, and cratered surface of Phobos. The prominent cavity on the end of Phobos is the crater Stickney. The images are not to scale; Phobos is about 75 percent larger than its companion."/>
          <p:cNvPicPr>
            <a:picLocks noChangeAspect="1" noChangeArrowheads="1"/>
          </p:cNvPicPr>
          <p:nvPr/>
        </p:nvPicPr>
        <p:blipFill>
          <a:blip r:embed="rId6" cstate="print"/>
          <a:srcRect/>
          <a:stretch>
            <a:fillRect/>
          </a:stretch>
        </p:blipFill>
        <p:spPr bwMode="auto">
          <a:xfrm>
            <a:off x="755576" y="3501008"/>
            <a:ext cx="2691780" cy="1651774"/>
          </a:xfrm>
          <a:prstGeom prst="rect">
            <a:avLst/>
          </a:prstGeom>
          <a:noFill/>
        </p:spPr>
      </p:pic>
      <p:sp>
        <p:nvSpPr>
          <p:cNvPr id="11" name="ZoneTexte 10"/>
          <p:cNvSpPr txBox="1"/>
          <p:nvPr/>
        </p:nvSpPr>
        <p:spPr>
          <a:xfrm>
            <a:off x="323528" y="5229200"/>
            <a:ext cx="3744416" cy="461665"/>
          </a:xfrm>
          <a:prstGeom prst="rect">
            <a:avLst/>
          </a:prstGeom>
          <a:noFill/>
        </p:spPr>
        <p:txBody>
          <a:bodyPr wrap="square" rtlCol="0">
            <a:spAutoFit/>
          </a:bodyPr>
          <a:lstStyle/>
          <a:p>
            <a:r>
              <a:rPr lang="fr-CA" sz="1200" i="1" dirty="0" smtClean="0"/>
              <a:t>National </a:t>
            </a:r>
            <a:r>
              <a:rPr lang="fr-CA" sz="1200" i="1" dirty="0" err="1" smtClean="0"/>
              <a:t>Aeronautics</a:t>
            </a:r>
            <a:r>
              <a:rPr lang="fr-CA" sz="1200" i="1" dirty="0" smtClean="0"/>
              <a:t> and </a:t>
            </a:r>
            <a:r>
              <a:rPr lang="fr-CA" sz="1200" i="1" dirty="0" err="1" smtClean="0"/>
              <a:t>Space</a:t>
            </a:r>
            <a:r>
              <a:rPr lang="fr-CA" sz="1200" i="1" dirty="0" smtClean="0"/>
              <a:t> Administration/Malin </a:t>
            </a:r>
            <a:r>
              <a:rPr lang="fr-CA" sz="1200" i="1" dirty="0" err="1" smtClean="0"/>
              <a:t>Space</a:t>
            </a:r>
            <a:r>
              <a:rPr lang="fr-CA" sz="1200" i="1" dirty="0" smtClean="0"/>
              <a:t> Science Systems</a:t>
            </a:r>
            <a:r>
              <a:rPr lang="fr-CA" sz="1200" dirty="0" smtClean="0"/>
              <a:t> </a:t>
            </a:r>
            <a:endParaRPr lang="fr-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1326005" cy="523220"/>
          </a:xfrm>
          <a:prstGeom prst="rect">
            <a:avLst/>
          </a:prstGeom>
          <a:noFill/>
        </p:spPr>
        <p:txBody>
          <a:bodyPr wrap="none" lIns="91440" tIns="45720" rIns="91440" bIns="45720">
            <a:spAutoFit/>
          </a:bodyPr>
          <a:lstStyle/>
          <a:p>
            <a:pPr algn="ctr"/>
            <a:r>
              <a:rPr lang="fr-FR"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Phobos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016759"/>
          </a:xfrm>
          <a:prstGeom prst="rect">
            <a:avLst/>
          </a:prstGeom>
          <a:noFill/>
        </p:spPr>
        <p:txBody>
          <a:bodyPr wrap="square" rtlCol="0">
            <a:spAutoFit/>
          </a:bodyPr>
          <a:lstStyle/>
          <a:p>
            <a:pPr marL="284163" indent="-284163">
              <a:buFont typeface="Arial" charset="0"/>
              <a:buChar char="•"/>
            </a:pPr>
            <a:r>
              <a:rPr lang="fr-CA" sz="1600" dirty="0" err="1" smtClean="0"/>
              <a:t>Phobos</a:t>
            </a:r>
            <a:r>
              <a:rPr lang="fr-CA" sz="1600" dirty="0" smtClean="0"/>
              <a:t> est la lune la plus proche de Mars avec seulement 6 000 kilomètres de distance (Mars a un rayon de 3 396 kilomètres).  Elle est aussi le satellite le plus près de sa planète de tout le système solaire.</a:t>
            </a:r>
          </a:p>
          <a:p>
            <a:pPr marL="284163" indent="-284163">
              <a:buFont typeface="Arial" charset="0"/>
              <a:buChar char="•"/>
            </a:pPr>
            <a:endParaRPr lang="fr-CA" sz="1600" dirty="0" smtClean="0"/>
          </a:p>
          <a:p>
            <a:pPr marL="284163" indent="-284163">
              <a:buFont typeface="Arial" charset="0"/>
              <a:buChar char="•"/>
            </a:pPr>
            <a:r>
              <a:rPr lang="fr-CA" sz="1600" dirty="0" err="1" smtClean="0"/>
              <a:t>Phobos</a:t>
            </a:r>
            <a:r>
              <a:rPr lang="fr-CA" sz="1600" dirty="0" smtClean="0"/>
              <a:t> fait le tour de Mars plus rapidement que le « jour martien » soit une révolution de 7 heures 39.</a:t>
            </a:r>
          </a:p>
          <a:p>
            <a:pPr marL="284163" indent="-284163"/>
            <a:endParaRPr lang="fr-CA" sz="1600" dirty="0" smtClean="0"/>
          </a:p>
          <a:p>
            <a:pPr marL="284163" indent="-284163">
              <a:buFont typeface="Arial" charset="0"/>
              <a:buChar char="•"/>
            </a:pPr>
            <a:r>
              <a:rPr lang="fr-CA" sz="1600" dirty="0" err="1" smtClean="0"/>
              <a:t>Phobos</a:t>
            </a:r>
            <a:r>
              <a:rPr lang="fr-CA" sz="1600" dirty="0" smtClean="0"/>
              <a:t> devrait  s’écraser sur Mars ou éclater d’ici 11 millions d’années car il s’approche de la planète de 1,8 mètres par siècle.</a:t>
            </a:r>
          </a:p>
          <a:p>
            <a:pPr marL="284163" indent="-284163">
              <a:buFont typeface="Arial" charset="0"/>
              <a:buChar char="•"/>
            </a:pPr>
            <a:endParaRPr lang="fr-CA" sz="1600" dirty="0" smtClean="0"/>
          </a:p>
          <a:p>
            <a:pPr marL="284163" indent="-284163">
              <a:buFont typeface="Arial" charset="0"/>
              <a:buChar char="•"/>
            </a:pPr>
            <a:r>
              <a:rPr lang="fr-CA" sz="1600" dirty="0" smtClean="0"/>
              <a:t>L’agence spatiale russe  et le CNES avaient envoyé une sonde, baptisée </a:t>
            </a:r>
            <a:r>
              <a:rPr lang="fr-CA" sz="1600" dirty="0" err="1" smtClean="0"/>
              <a:t>Phobos-Grunt</a:t>
            </a:r>
            <a:r>
              <a:rPr lang="fr-CA" sz="1600" dirty="0" smtClean="0"/>
              <a:t> en 2011 et qui devait apporter sur Terre des échantillons de cette Lune, mais la sonde n’a jamais réussi à quitter l’orbite terrestre et s’est écrasée dans le Pacifique au large 	du Chili.</a:t>
            </a:r>
          </a:p>
          <a:p>
            <a:pPr>
              <a:buFont typeface="Arial" charset="0"/>
              <a:buChar char="•"/>
            </a:pPr>
            <a:endParaRPr lang="fr-CA" sz="1600" dirty="0" smtClean="0"/>
          </a:p>
          <a:p>
            <a:pPr>
              <a:buFont typeface="Arial" charset="0"/>
              <a:buChar char="•"/>
            </a:pPr>
            <a:endParaRPr lang="fr-CA" sz="1600" dirty="0"/>
          </a:p>
        </p:txBody>
      </p:sp>
      <p:pic>
        <p:nvPicPr>
          <p:cNvPr id="27650" name="Picture 2" descr="https://upload.wikimedia.org/wikipedia/commons/thumb/d/d7/Phobos_Surface.png/800px-Phobos_Surface.png"/>
          <p:cNvPicPr>
            <a:picLocks noChangeAspect="1" noChangeArrowheads="1"/>
          </p:cNvPicPr>
          <p:nvPr/>
        </p:nvPicPr>
        <p:blipFill>
          <a:blip r:embed="rId5" cstate="print"/>
          <a:srcRect/>
          <a:stretch>
            <a:fillRect/>
          </a:stretch>
        </p:blipFill>
        <p:spPr bwMode="auto">
          <a:xfrm>
            <a:off x="5256858" y="1124744"/>
            <a:ext cx="3635622" cy="4185511"/>
          </a:xfrm>
          <a:prstGeom prst="rect">
            <a:avLst/>
          </a:prstGeom>
          <a:noFill/>
        </p:spPr>
      </p:pic>
      <p:sp>
        <p:nvSpPr>
          <p:cNvPr id="9" name="ZoneTexte 8"/>
          <p:cNvSpPr txBox="1"/>
          <p:nvPr/>
        </p:nvSpPr>
        <p:spPr>
          <a:xfrm>
            <a:off x="7236296" y="5373216"/>
            <a:ext cx="1512168" cy="307777"/>
          </a:xfrm>
          <a:prstGeom prst="rect">
            <a:avLst/>
          </a:prstGeom>
          <a:noFill/>
        </p:spPr>
        <p:txBody>
          <a:bodyPr wrap="square" rtlCol="0">
            <a:spAutoFit/>
          </a:bodyPr>
          <a:lstStyle/>
          <a:p>
            <a:r>
              <a:rPr lang="fr-CA" sz="1400" dirty="0" smtClean="0"/>
              <a:t>Source NASA</a:t>
            </a:r>
            <a:endParaRPr lang="fr-CA"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5496" y="116632"/>
            <a:ext cx="4280274"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Structure interne de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0" name="ZoneTexte 9"/>
          <p:cNvSpPr txBox="1"/>
          <p:nvPr/>
        </p:nvSpPr>
        <p:spPr>
          <a:xfrm>
            <a:off x="323528" y="1268760"/>
            <a:ext cx="3960440" cy="2585323"/>
          </a:xfrm>
          <a:prstGeom prst="rect">
            <a:avLst/>
          </a:prstGeom>
          <a:noFill/>
        </p:spPr>
        <p:txBody>
          <a:bodyPr wrap="square" rtlCol="0">
            <a:spAutoFit/>
          </a:bodyPr>
          <a:lstStyle/>
          <a:p>
            <a:r>
              <a:rPr lang="fr-CA" dirty="0" smtClean="0"/>
              <a:t>Structure interne « standard » de Mars :</a:t>
            </a:r>
          </a:p>
          <a:p>
            <a:pPr marL="285750" indent="-285750">
              <a:buFont typeface="Calibri" panose="020F0502020204030204" pitchFamily="34" charset="0"/>
              <a:buChar char="⁻"/>
            </a:pPr>
            <a:r>
              <a:rPr lang="fr-CA" dirty="0" smtClean="0"/>
              <a:t>écorce d'environ 50 km d'épaisseur</a:t>
            </a:r>
          </a:p>
          <a:p>
            <a:pPr marL="285750" indent="-285750">
              <a:buFont typeface="Calibri" panose="020F0502020204030204" pitchFamily="34" charset="0"/>
              <a:buChar char="⁻"/>
            </a:pPr>
            <a:r>
              <a:rPr lang="fr-CA" dirty="0" smtClean="0"/>
              <a:t>manteau d'environ 1 860 km d'épaisseur.</a:t>
            </a:r>
          </a:p>
          <a:p>
            <a:pPr marL="285750" indent="-285750">
              <a:buFont typeface="Calibri" panose="020F0502020204030204" pitchFamily="34" charset="0"/>
              <a:buChar char="⁻"/>
            </a:pPr>
            <a:endParaRPr lang="fr-CA" dirty="0"/>
          </a:p>
          <a:p>
            <a:pPr marL="285750" indent="-285750">
              <a:buFont typeface="Calibri" panose="020F0502020204030204" pitchFamily="34" charset="0"/>
              <a:buChar char="⁻"/>
            </a:pPr>
            <a:r>
              <a:rPr lang="fr-CA" dirty="0" smtClean="0"/>
              <a:t>noyau d'environ 1 480 km de rayon, essentiellement, voire entièrement liquide étant donné sa température, évaluée à 2 000 kelvin.</a:t>
            </a:r>
          </a:p>
        </p:txBody>
      </p:sp>
      <p:pic>
        <p:nvPicPr>
          <p:cNvPr id="35842" name="Picture 2" descr="Structure interne de Mars"/>
          <p:cNvPicPr>
            <a:picLocks noChangeAspect="1" noChangeArrowheads="1"/>
          </p:cNvPicPr>
          <p:nvPr/>
        </p:nvPicPr>
        <p:blipFill>
          <a:blip r:embed="rId5" cstate="print"/>
          <a:srcRect/>
          <a:stretch>
            <a:fillRect/>
          </a:stretch>
        </p:blipFill>
        <p:spPr bwMode="auto">
          <a:xfrm>
            <a:off x="6084168" y="1196752"/>
            <a:ext cx="2669282" cy="2647928"/>
          </a:xfrm>
          <a:prstGeom prst="rect">
            <a:avLst/>
          </a:prstGeom>
          <a:noFill/>
        </p:spPr>
      </p:pic>
      <p:pic>
        <p:nvPicPr>
          <p:cNvPr id="24578" name="Picture 2" descr="https://upload.wikimedia.org/wikipedia/commons/thumb/b/b7/Mars_interior.jpg/800px-Mars_interior.jpg"/>
          <p:cNvPicPr>
            <a:picLocks noChangeAspect="1" noChangeArrowheads="1"/>
          </p:cNvPicPr>
          <p:nvPr/>
        </p:nvPicPr>
        <p:blipFill>
          <a:blip r:embed="rId6" cstate="print"/>
          <a:srcRect/>
          <a:stretch>
            <a:fillRect/>
          </a:stretch>
        </p:blipFill>
        <p:spPr bwMode="auto">
          <a:xfrm>
            <a:off x="3995936" y="3501008"/>
            <a:ext cx="2592288" cy="2592288"/>
          </a:xfrm>
          <a:prstGeom prst="rect">
            <a:avLst/>
          </a:prstGeom>
          <a:noFill/>
        </p:spPr>
      </p:pic>
      <p:sp>
        <p:nvSpPr>
          <p:cNvPr id="11" name="ZoneTexte 10"/>
          <p:cNvSpPr txBox="1"/>
          <p:nvPr/>
        </p:nvSpPr>
        <p:spPr>
          <a:xfrm>
            <a:off x="6732240" y="5157192"/>
            <a:ext cx="1872208" cy="523220"/>
          </a:xfrm>
          <a:prstGeom prst="rect">
            <a:avLst/>
          </a:prstGeom>
          <a:noFill/>
        </p:spPr>
        <p:txBody>
          <a:bodyPr wrap="square" rtlCol="0">
            <a:spAutoFit/>
          </a:bodyPr>
          <a:lstStyle/>
          <a:p>
            <a:r>
              <a:rPr lang="fr-CA" sz="1400" dirty="0" smtClean="0"/>
              <a:t>Images tirées de </a:t>
            </a:r>
            <a:r>
              <a:rPr lang="fr-CA" sz="1400" dirty="0" err="1" smtClean="0"/>
              <a:t>Wikipédia</a:t>
            </a:r>
            <a:endParaRPr lang="fr-CA"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15507" y="116632"/>
            <a:ext cx="3448381"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Topographie de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37890" name="Picture 2" descr="http://jcboulay.free.fr/astro/sommaire/astronomie/univers/galaxie/etoile/systeme_solaire/mars/mars_olympus1.jpg"/>
          <p:cNvPicPr>
            <a:picLocks noChangeAspect="1" noChangeArrowheads="1"/>
          </p:cNvPicPr>
          <p:nvPr/>
        </p:nvPicPr>
        <p:blipFill>
          <a:blip r:embed="rId5" cstate="print"/>
          <a:srcRect/>
          <a:stretch>
            <a:fillRect/>
          </a:stretch>
        </p:blipFill>
        <p:spPr bwMode="auto">
          <a:xfrm>
            <a:off x="5292080" y="1124744"/>
            <a:ext cx="3347864" cy="2294554"/>
          </a:xfrm>
          <a:prstGeom prst="rect">
            <a:avLst/>
          </a:prstGeom>
          <a:noFill/>
        </p:spPr>
      </p:pic>
      <p:sp>
        <p:nvSpPr>
          <p:cNvPr id="11" name="ZoneTexte 10"/>
          <p:cNvSpPr txBox="1"/>
          <p:nvPr/>
        </p:nvSpPr>
        <p:spPr>
          <a:xfrm>
            <a:off x="5292080" y="3978930"/>
            <a:ext cx="3528392" cy="1754327"/>
          </a:xfrm>
          <a:prstGeom prst="rect">
            <a:avLst/>
          </a:prstGeom>
          <a:noFill/>
        </p:spPr>
        <p:txBody>
          <a:bodyPr wrap="square" rtlCol="0">
            <a:spAutoFit/>
          </a:bodyPr>
          <a:lstStyle/>
          <a:p>
            <a:r>
              <a:rPr lang="fr-CA" dirty="0" smtClean="0"/>
              <a:t>Le Mont Olympus, le plus haut volcan du système solaire avec une hauteur de 27 km.</a:t>
            </a:r>
          </a:p>
          <a:p>
            <a:endParaRPr lang="fr-CA" dirty="0" smtClean="0"/>
          </a:p>
          <a:p>
            <a:r>
              <a:rPr lang="fr-CA" dirty="0" smtClean="0"/>
              <a:t>Sa dernière éruption daterait de « seulement » 2 millions d’années.</a:t>
            </a:r>
            <a:endParaRPr lang="fr-CA" dirty="0"/>
          </a:p>
        </p:txBody>
      </p:sp>
      <p:pic>
        <p:nvPicPr>
          <p:cNvPr id="37892" name="Picture 4" descr="http://mars.jpl.nasa.gov/gallery/atlas/images/vmh.jpg"/>
          <p:cNvPicPr>
            <a:picLocks noChangeAspect="1" noChangeArrowheads="1"/>
          </p:cNvPicPr>
          <p:nvPr/>
        </p:nvPicPr>
        <p:blipFill>
          <a:blip r:embed="rId6" cstate="print"/>
          <a:srcRect/>
          <a:stretch>
            <a:fillRect/>
          </a:stretch>
        </p:blipFill>
        <p:spPr bwMode="auto">
          <a:xfrm>
            <a:off x="539552" y="1124744"/>
            <a:ext cx="2664296" cy="2664296"/>
          </a:xfrm>
          <a:prstGeom prst="rect">
            <a:avLst/>
          </a:prstGeom>
          <a:noFill/>
        </p:spPr>
      </p:pic>
      <p:sp>
        <p:nvSpPr>
          <p:cNvPr id="13" name="ZoneTexte 12"/>
          <p:cNvSpPr txBox="1"/>
          <p:nvPr/>
        </p:nvSpPr>
        <p:spPr>
          <a:xfrm>
            <a:off x="539552" y="4293096"/>
            <a:ext cx="4320480" cy="1200329"/>
          </a:xfrm>
          <a:prstGeom prst="rect">
            <a:avLst/>
          </a:prstGeom>
          <a:noFill/>
        </p:spPr>
        <p:txBody>
          <a:bodyPr wrap="square" rtlCol="0">
            <a:spAutoFit/>
          </a:bodyPr>
          <a:lstStyle/>
          <a:p>
            <a:r>
              <a:rPr lang="fr-CA" dirty="0" smtClean="0"/>
              <a:t>Valles </a:t>
            </a:r>
            <a:r>
              <a:rPr lang="fr-CA" dirty="0" err="1" smtClean="0"/>
              <a:t>Marineris</a:t>
            </a:r>
            <a:r>
              <a:rPr lang="fr-CA" dirty="0" smtClean="0"/>
              <a:t> est un énorme fossé d'effondrement élargi par l'érosion jusqu'à atteindre localement une largeur de 600 km et une longueur de 4 000 km.</a:t>
            </a:r>
            <a:endParaRPr lang="fr-CA" dirty="0"/>
          </a:p>
        </p:txBody>
      </p:sp>
      <p:sp>
        <p:nvSpPr>
          <p:cNvPr id="14" name="ZoneTexte 13"/>
          <p:cNvSpPr txBox="1"/>
          <p:nvPr/>
        </p:nvSpPr>
        <p:spPr>
          <a:xfrm>
            <a:off x="2123728" y="3789040"/>
            <a:ext cx="2232248" cy="276999"/>
          </a:xfrm>
          <a:prstGeom prst="rect">
            <a:avLst/>
          </a:prstGeom>
          <a:noFill/>
        </p:spPr>
        <p:txBody>
          <a:bodyPr wrap="square" rtlCol="0">
            <a:spAutoFit/>
          </a:bodyPr>
          <a:lstStyle/>
          <a:p>
            <a:r>
              <a:rPr lang="fr-CA" sz="1200" dirty="0" smtClean="0"/>
              <a:t>Image tirée de </a:t>
            </a:r>
            <a:r>
              <a:rPr lang="fr-CA" sz="1200" dirty="0" err="1" smtClean="0"/>
              <a:t>Wikipédia</a:t>
            </a:r>
            <a:endParaRPr lang="fr-CA" sz="1200" dirty="0"/>
          </a:p>
        </p:txBody>
      </p:sp>
      <p:sp>
        <p:nvSpPr>
          <p:cNvPr id="15" name="ZoneTexte 14"/>
          <p:cNvSpPr txBox="1"/>
          <p:nvPr/>
        </p:nvSpPr>
        <p:spPr>
          <a:xfrm>
            <a:off x="7092280" y="3501008"/>
            <a:ext cx="2304256" cy="276999"/>
          </a:xfrm>
          <a:prstGeom prst="rect">
            <a:avLst/>
          </a:prstGeom>
          <a:noFill/>
        </p:spPr>
        <p:txBody>
          <a:bodyPr wrap="square" rtlCol="0">
            <a:spAutoFit/>
          </a:bodyPr>
          <a:lstStyle/>
          <a:p>
            <a:r>
              <a:rPr lang="fr-CA" sz="1200" dirty="0" smtClean="0"/>
              <a:t>www.space4case.com</a:t>
            </a:r>
            <a:endParaRPr lang="fr-CA"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3425746"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Atmosphère de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29698" name="Picture 2" descr="Image illustrative de l'article Atmosphère de Mars"/>
          <p:cNvPicPr>
            <a:picLocks noChangeAspect="1" noChangeArrowheads="1"/>
          </p:cNvPicPr>
          <p:nvPr/>
        </p:nvPicPr>
        <p:blipFill>
          <a:blip r:embed="rId5" cstate="print"/>
          <a:srcRect/>
          <a:stretch>
            <a:fillRect/>
          </a:stretch>
        </p:blipFill>
        <p:spPr bwMode="auto">
          <a:xfrm>
            <a:off x="4644008" y="1124744"/>
            <a:ext cx="4036933" cy="4536504"/>
          </a:xfrm>
          <a:prstGeom prst="rect">
            <a:avLst/>
          </a:prstGeom>
          <a:noFill/>
        </p:spPr>
      </p:pic>
      <p:pic>
        <p:nvPicPr>
          <p:cNvPr id="4098" name="Picture 2" descr="http://laviesurmars.e-monsite.com/medias/images/compo-atm-mars.jpg"/>
          <p:cNvPicPr>
            <a:picLocks noChangeAspect="1" noChangeArrowheads="1"/>
          </p:cNvPicPr>
          <p:nvPr/>
        </p:nvPicPr>
        <p:blipFill>
          <a:blip r:embed="rId6" cstate="print"/>
          <a:srcRect/>
          <a:stretch>
            <a:fillRect/>
          </a:stretch>
        </p:blipFill>
        <p:spPr bwMode="auto">
          <a:xfrm>
            <a:off x="323528" y="980728"/>
            <a:ext cx="4089012" cy="2148880"/>
          </a:xfrm>
          <a:prstGeom prst="rect">
            <a:avLst/>
          </a:prstGeom>
          <a:noFill/>
        </p:spPr>
      </p:pic>
      <p:sp>
        <p:nvSpPr>
          <p:cNvPr id="10" name="ZoneTexte 9"/>
          <p:cNvSpPr txBox="1"/>
          <p:nvPr/>
        </p:nvSpPr>
        <p:spPr>
          <a:xfrm>
            <a:off x="395536" y="3501008"/>
            <a:ext cx="3960440" cy="2031325"/>
          </a:xfrm>
          <a:prstGeom prst="rect">
            <a:avLst/>
          </a:prstGeom>
          <a:noFill/>
        </p:spPr>
        <p:txBody>
          <a:bodyPr wrap="square" rtlCol="0">
            <a:spAutoFit/>
          </a:bodyPr>
          <a:lstStyle/>
          <a:p>
            <a:r>
              <a:rPr lang="fr-CA" dirty="0" smtClean="0"/>
              <a:t>L’atmosphère de Mars est majoritairement composée de dioxyde de carbone.</a:t>
            </a:r>
          </a:p>
          <a:p>
            <a:endParaRPr lang="fr-CA" dirty="0" smtClean="0"/>
          </a:p>
          <a:p>
            <a:r>
              <a:rPr lang="fr-CA" dirty="0" smtClean="0"/>
              <a:t>Quelques autres gaz la composent comme le démontre le graphique mais en quantité très minime.</a:t>
            </a:r>
            <a:endParaRPr lang="fr-CA" dirty="0"/>
          </a:p>
        </p:txBody>
      </p:sp>
      <p:sp>
        <p:nvSpPr>
          <p:cNvPr id="11" name="ZoneTexte 10"/>
          <p:cNvSpPr txBox="1"/>
          <p:nvPr/>
        </p:nvSpPr>
        <p:spPr>
          <a:xfrm>
            <a:off x="6588224" y="5661248"/>
            <a:ext cx="2088232" cy="307777"/>
          </a:xfrm>
          <a:prstGeom prst="rect">
            <a:avLst/>
          </a:prstGeom>
          <a:noFill/>
        </p:spPr>
        <p:txBody>
          <a:bodyPr wrap="square" rtlCol="0">
            <a:spAutoFit/>
          </a:bodyPr>
          <a:lstStyle/>
          <a:p>
            <a:r>
              <a:rPr lang="fr-CA" sz="1400" dirty="0" smtClean="0"/>
              <a:t>Image tirée de </a:t>
            </a:r>
            <a:r>
              <a:rPr lang="fr-CA" sz="1400" dirty="0" err="1" smtClean="0"/>
              <a:t>Wikipédia</a:t>
            </a:r>
            <a:endParaRPr lang="fr-CA" sz="1400" dirty="0"/>
          </a:p>
        </p:txBody>
      </p:sp>
      <p:sp>
        <p:nvSpPr>
          <p:cNvPr id="13" name="ZoneTexte 12"/>
          <p:cNvSpPr txBox="1"/>
          <p:nvPr/>
        </p:nvSpPr>
        <p:spPr>
          <a:xfrm>
            <a:off x="1763688" y="3068960"/>
            <a:ext cx="3744416" cy="307777"/>
          </a:xfrm>
          <a:prstGeom prst="rect">
            <a:avLst/>
          </a:prstGeom>
          <a:noFill/>
        </p:spPr>
        <p:txBody>
          <a:bodyPr wrap="square" rtlCol="0">
            <a:spAutoFit/>
          </a:bodyPr>
          <a:lstStyle/>
          <a:p>
            <a:r>
              <a:rPr lang="fr-CA" sz="1400" dirty="0" smtClean="0"/>
              <a:t>http://laviesurmars.e-monsite.com/</a:t>
            </a:r>
            <a:endParaRPr lang="fr-CA"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6876256" y="260648"/>
            <a:ext cx="1584176" cy="1584176"/>
          </a:xfrm>
          <a:prstGeom prst="rect">
            <a:avLst/>
          </a:prstGeom>
          <a:noFill/>
        </p:spPr>
      </p:pic>
      <p:sp>
        <p:nvSpPr>
          <p:cNvPr id="6" name="Rectangle 5"/>
          <p:cNvSpPr/>
          <p:nvPr/>
        </p:nvSpPr>
        <p:spPr>
          <a:xfrm>
            <a:off x="395536" y="476672"/>
            <a:ext cx="3340979" cy="646331"/>
          </a:xfrm>
          <a:prstGeom prst="rect">
            <a:avLst/>
          </a:prstGeom>
          <a:noFill/>
        </p:spPr>
        <p:txBody>
          <a:bodyPr wrap="none" lIns="91440" tIns="45720" rIns="91440" bIns="45720">
            <a:spAutoFit/>
          </a:bodyPr>
          <a:lstStyle/>
          <a:p>
            <a:pPr algn="ctr"/>
            <a:r>
              <a:rPr lang="fr-FR"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planète Mars</a:t>
            </a:r>
            <a:endParaRPr lang="fr-FR"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458919" y="1052736"/>
            <a:ext cx="2096857" cy="369332"/>
          </a:xfrm>
          <a:prstGeom prst="rect">
            <a:avLst/>
          </a:prstGeom>
          <a:noFill/>
        </p:spPr>
        <p:txBody>
          <a:bodyPr wrap="none" lIns="91440" tIns="45720" rIns="91440" bIns="45720">
            <a:spAutoFit/>
          </a:bodyPr>
          <a:lstStyle/>
          <a:p>
            <a:pPr algn="ctr"/>
            <a:r>
              <a:rPr lang="fr-FR"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Thème FAAQ  2016</a:t>
            </a:r>
            <a:endParaRPr lang="fr-FR"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ZoneTexte 8"/>
          <p:cNvSpPr txBox="1"/>
          <p:nvPr/>
        </p:nvSpPr>
        <p:spPr>
          <a:xfrm>
            <a:off x="1331640" y="2642136"/>
            <a:ext cx="6336704" cy="2677656"/>
          </a:xfrm>
          <a:prstGeom prst="rect">
            <a:avLst/>
          </a:prstGeom>
          <a:noFill/>
        </p:spPr>
        <p:txBody>
          <a:bodyPr wrap="square" rtlCol="0">
            <a:spAutoFit/>
          </a:bodyPr>
          <a:lstStyle/>
          <a:p>
            <a:r>
              <a:rPr lang="fr-CA" sz="2400" dirty="0" smtClean="0">
                <a:solidFill>
                  <a:schemeClr val="accent6">
                    <a:lumMod val="75000"/>
                  </a:schemeClr>
                </a:solidFill>
              </a:rPr>
              <a:t>La Fédération des astronomes amateurs du Québec a un thème annuel depuis quelques années.</a:t>
            </a:r>
          </a:p>
          <a:p>
            <a:endParaRPr lang="fr-CA" sz="2400" dirty="0" smtClean="0">
              <a:solidFill>
                <a:schemeClr val="accent6">
                  <a:lumMod val="75000"/>
                </a:schemeClr>
              </a:solidFill>
            </a:endParaRPr>
          </a:p>
          <a:p>
            <a:r>
              <a:rPr lang="fr-CA" sz="2400" dirty="0" smtClean="0">
                <a:solidFill>
                  <a:schemeClr val="accent6">
                    <a:lumMod val="75000"/>
                  </a:schemeClr>
                </a:solidFill>
              </a:rPr>
              <a:t>En raison de son opposition en 2016, la planète Mars en sera la vedette.</a:t>
            </a:r>
          </a:p>
          <a:p>
            <a:endParaRPr lang="fr-CA"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3425746"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Atmosphère de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0" name="ZoneTexte 9"/>
          <p:cNvSpPr txBox="1"/>
          <p:nvPr/>
        </p:nvSpPr>
        <p:spPr>
          <a:xfrm>
            <a:off x="323528" y="1268760"/>
            <a:ext cx="3960440" cy="2585323"/>
          </a:xfrm>
          <a:prstGeom prst="rect">
            <a:avLst/>
          </a:prstGeom>
          <a:noFill/>
        </p:spPr>
        <p:txBody>
          <a:bodyPr wrap="square" rtlCol="0">
            <a:spAutoFit/>
          </a:bodyPr>
          <a:lstStyle/>
          <a:p>
            <a:endParaRPr lang="fr-CA" dirty="0" smtClean="0"/>
          </a:p>
          <a:p>
            <a:r>
              <a:rPr lang="fr-CA" dirty="0" smtClean="0"/>
              <a:t>La pression atmosphérique sur Mars est </a:t>
            </a:r>
          </a:p>
          <a:p>
            <a:r>
              <a:rPr lang="fr-CA" dirty="0" smtClean="0"/>
              <a:t>de 600 Pa (Pascal), soit 6 </a:t>
            </a:r>
            <a:r>
              <a:rPr lang="fr-CA" dirty="0" err="1" smtClean="0"/>
              <a:t>hPa</a:t>
            </a:r>
            <a:r>
              <a:rPr lang="fr-CA" dirty="0" smtClean="0"/>
              <a:t>, contre 1 013 </a:t>
            </a:r>
            <a:r>
              <a:rPr lang="fr-CA" dirty="0" err="1" smtClean="0"/>
              <a:t>hPa</a:t>
            </a:r>
            <a:r>
              <a:rPr lang="fr-CA" dirty="0" smtClean="0"/>
              <a:t> pour la Terre, ce qui est très faible.</a:t>
            </a:r>
          </a:p>
          <a:p>
            <a:r>
              <a:rPr lang="fr-CA" dirty="0" smtClean="0"/>
              <a:t/>
            </a:r>
            <a:br>
              <a:rPr lang="fr-CA" dirty="0" smtClean="0"/>
            </a:br>
            <a:r>
              <a:rPr lang="fr-CA" dirty="0" smtClean="0"/>
              <a:t>L’eau pourrait difficilement s’écouler sur la planète étant donné cette faible pression.</a:t>
            </a:r>
            <a:endParaRPr lang="fr-CA" dirty="0"/>
          </a:p>
        </p:txBody>
      </p:sp>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95504" y="3727830"/>
            <a:ext cx="1008112" cy="2016224"/>
          </a:xfrm>
          <a:prstGeom prst="rect">
            <a:avLst/>
          </a:prstGeom>
        </p:spPr>
      </p:pic>
      <p:pic>
        <p:nvPicPr>
          <p:cNvPr id="20482" name="Picture 2" descr="http://vignette2.wikia.nocookie.net/desencyclopedie/images/7/79/Eau_bleue_mer.jpg/revision/latest?cb=20110209143442"/>
          <p:cNvPicPr>
            <a:picLocks noChangeAspect="1" noChangeArrowheads="1"/>
          </p:cNvPicPr>
          <p:nvPr/>
        </p:nvPicPr>
        <p:blipFill>
          <a:blip r:embed="rId6" cstate="print"/>
          <a:srcRect/>
          <a:stretch>
            <a:fillRect/>
          </a:stretch>
        </p:blipFill>
        <p:spPr bwMode="auto">
          <a:xfrm>
            <a:off x="4427984" y="1340768"/>
            <a:ext cx="4485184" cy="3363888"/>
          </a:xfrm>
          <a:prstGeom prst="rect">
            <a:avLst/>
          </a:prstGeom>
          <a:noFill/>
        </p:spPr>
      </p:pic>
      <p:sp>
        <p:nvSpPr>
          <p:cNvPr id="13" name="ZoneTexte 12"/>
          <p:cNvSpPr txBox="1"/>
          <p:nvPr/>
        </p:nvSpPr>
        <p:spPr>
          <a:xfrm>
            <a:off x="2843808" y="5733256"/>
            <a:ext cx="2664296" cy="307777"/>
          </a:xfrm>
          <a:prstGeom prst="rect">
            <a:avLst/>
          </a:prstGeom>
          <a:noFill/>
        </p:spPr>
        <p:txBody>
          <a:bodyPr wrap="square" rtlCol="0">
            <a:spAutoFit/>
          </a:bodyPr>
          <a:lstStyle/>
          <a:p>
            <a:r>
              <a:rPr lang="fr-CA" sz="1400" dirty="0" smtClean="0"/>
              <a:t>Source NASA</a:t>
            </a:r>
            <a:endParaRPr lang="fr-CA"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1664110"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 climat </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9" name="ZoneTexte 8"/>
          <p:cNvSpPr txBox="1"/>
          <p:nvPr/>
        </p:nvSpPr>
        <p:spPr>
          <a:xfrm>
            <a:off x="467544" y="1124744"/>
            <a:ext cx="3888432" cy="3693319"/>
          </a:xfrm>
          <a:prstGeom prst="rect">
            <a:avLst/>
          </a:prstGeom>
          <a:noFill/>
        </p:spPr>
        <p:txBody>
          <a:bodyPr wrap="square" rtlCol="0">
            <a:spAutoFit/>
          </a:bodyPr>
          <a:lstStyle/>
          <a:p>
            <a:r>
              <a:rPr lang="fr-CA" dirty="0" smtClean="0"/>
              <a:t>L'atmosphère martienne étant de surcroît 150 fois moins dense que celle de la Terre, elle ne produit qu'un effet de serre négligeable, d'où une température moyenne d'environ 210 K (-63 °C) à la surface de Mars.</a:t>
            </a:r>
          </a:p>
          <a:p>
            <a:endParaRPr lang="fr-CA" dirty="0" smtClean="0"/>
          </a:p>
          <a:p>
            <a:endParaRPr lang="fr-CA" dirty="0" smtClean="0"/>
          </a:p>
          <a:p>
            <a:endParaRPr lang="fr-CA" dirty="0" smtClean="0"/>
          </a:p>
          <a:p>
            <a:endParaRPr lang="fr-CA" dirty="0" smtClean="0"/>
          </a:p>
          <a:p>
            <a:endParaRPr lang="fr-CA" dirty="0" smtClean="0"/>
          </a:p>
          <a:p>
            <a:endParaRPr lang="fr-CA" dirty="0"/>
          </a:p>
        </p:txBody>
      </p:sp>
      <p:sp>
        <p:nvSpPr>
          <p:cNvPr id="10" name="ZoneTexte 9"/>
          <p:cNvSpPr txBox="1"/>
          <p:nvPr/>
        </p:nvSpPr>
        <p:spPr>
          <a:xfrm>
            <a:off x="467544" y="1124744"/>
            <a:ext cx="3888432" cy="5355312"/>
          </a:xfrm>
          <a:prstGeom prst="rect">
            <a:avLst/>
          </a:prstGeom>
          <a:noFill/>
        </p:spPr>
        <p:txBody>
          <a:bodyPr wrap="square" rtlCol="0">
            <a:spAutoFit/>
          </a:bodyPr>
          <a:lstStyle/>
          <a:p>
            <a:r>
              <a:rPr lang="fr-CA" dirty="0" smtClean="0"/>
              <a:t>L'atmosphère martienne étant de surcroît 150 fois moins dense que celle de la Terre, elle ne produit qu'un effet de serre négligeable, d'où une température moyenne d'environ 210 K (-63 °C) à la surface de Mars.</a:t>
            </a:r>
          </a:p>
          <a:p>
            <a:endParaRPr lang="fr-CA" dirty="0" smtClean="0"/>
          </a:p>
          <a:p>
            <a:r>
              <a:rPr lang="fr-CA" dirty="0" smtClean="0"/>
              <a:t>L’obliquité de Mars est sensiblement la même que sur Terre, ce qui fait que la planète a des saisons, comme nous.</a:t>
            </a:r>
          </a:p>
          <a:p>
            <a:endParaRPr lang="fr-CA" dirty="0" smtClean="0"/>
          </a:p>
          <a:p>
            <a:r>
              <a:rPr lang="fr-CA" dirty="0" smtClean="0"/>
              <a:t>Pour terminer, il y a des tempêtes sur Mars qui peuvent recouvrir totalement la planète comme en 2001.</a:t>
            </a:r>
          </a:p>
          <a:p>
            <a:endParaRPr lang="fr-CA" dirty="0" smtClean="0"/>
          </a:p>
          <a:p>
            <a:endParaRPr lang="fr-CA" dirty="0" smtClean="0"/>
          </a:p>
          <a:p>
            <a:endParaRPr lang="fr-CA" dirty="0" smtClean="0"/>
          </a:p>
          <a:p>
            <a:endParaRPr lang="fr-CA" dirty="0"/>
          </a:p>
        </p:txBody>
      </p:sp>
      <p:pic>
        <p:nvPicPr>
          <p:cNvPr id="8194" name="Picture 2" descr="http://orbitmars.futura-sciences.com/galerie_images/upload/2010/08/13/pwg_high/20100813142924-cb3908d8.jpg"/>
          <p:cNvPicPr>
            <a:picLocks noChangeAspect="1" noChangeArrowheads="1"/>
          </p:cNvPicPr>
          <p:nvPr/>
        </p:nvPicPr>
        <p:blipFill>
          <a:blip r:embed="rId5" cstate="print"/>
          <a:srcRect/>
          <a:stretch>
            <a:fillRect/>
          </a:stretch>
        </p:blipFill>
        <p:spPr bwMode="auto">
          <a:xfrm>
            <a:off x="4355976" y="1412776"/>
            <a:ext cx="4525715" cy="2728377"/>
          </a:xfrm>
          <a:prstGeom prst="rect">
            <a:avLst/>
          </a:prstGeom>
          <a:noFill/>
        </p:spPr>
      </p:pic>
      <p:sp>
        <p:nvSpPr>
          <p:cNvPr id="13" name="ZoneTexte 12"/>
          <p:cNvSpPr txBox="1"/>
          <p:nvPr/>
        </p:nvSpPr>
        <p:spPr>
          <a:xfrm>
            <a:off x="6300192" y="4221088"/>
            <a:ext cx="2664296" cy="307777"/>
          </a:xfrm>
          <a:prstGeom prst="rect">
            <a:avLst/>
          </a:prstGeom>
          <a:noFill/>
        </p:spPr>
        <p:txBody>
          <a:bodyPr wrap="square" rtlCol="0">
            <a:spAutoFit/>
          </a:bodyPr>
          <a:lstStyle/>
          <a:p>
            <a:r>
              <a:rPr lang="fr-CA" sz="1400" dirty="0" smtClean="0"/>
              <a:t>Photos Hubble</a:t>
            </a:r>
            <a:endParaRPr lang="fr-CA"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2876750"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 l’eau sur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39938" name="Picture 2" descr="https://upload.wikimedia.org/wikipedia/commons/thumb/9/98/AncientMars.jpg/800px-AncientMars.jpg"/>
          <p:cNvPicPr>
            <a:picLocks noChangeAspect="1" noChangeArrowheads="1"/>
          </p:cNvPicPr>
          <p:nvPr/>
        </p:nvPicPr>
        <p:blipFill>
          <a:blip r:embed="rId5" cstate="print"/>
          <a:srcRect/>
          <a:stretch>
            <a:fillRect/>
          </a:stretch>
        </p:blipFill>
        <p:spPr bwMode="auto">
          <a:xfrm>
            <a:off x="4464769" y="1196752"/>
            <a:ext cx="4283695" cy="4283695"/>
          </a:xfrm>
          <a:prstGeom prst="rect">
            <a:avLst/>
          </a:prstGeom>
          <a:noFill/>
        </p:spPr>
      </p:pic>
      <p:sp>
        <p:nvSpPr>
          <p:cNvPr id="15" name="ZoneTexte 14"/>
          <p:cNvSpPr txBox="1"/>
          <p:nvPr/>
        </p:nvSpPr>
        <p:spPr>
          <a:xfrm>
            <a:off x="395536" y="1268760"/>
            <a:ext cx="3672408" cy="3139321"/>
          </a:xfrm>
          <a:prstGeom prst="rect">
            <a:avLst/>
          </a:prstGeom>
          <a:noFill/>
        </p:spPr>
        <p:txBody>
          <a:bodyPr wrap="square" rtlCol="0">
            <a:spAutoFit/>
          </a:bodyPr>
          <a:lstStyle/>
          <a:p>
            <a:r>
              <a:rPr lang="fr-CA" dirty="0" smtClean="0"/>
              <a:t>L’étude de la géologie martienne suppose que dans le passé, l’eau était présente sous forme liquide en grande quantité, et ce, lorsque la planète était jeune.</a:t>
            </a:r>
          </a:p>
          <a:p>
            <a:endParaRPr lang="fr-CA" dirty="0" smtClean="0"/>
          </a:p>
          <a:p>
            <a:r>
              <a:rPr lang="fr-CA" dirty="0" smtClean="0"/>
              <a:t>Maintenant, cette eau est complètement disparue de la planète sous forme liquide mais il en reste fort probablement en état de glace.</a:t>
            </a:r>
          </a:p>
          <a:p>
            <a:endParaRPr lang="fr-CA" dirty="0"/>
          </a:p>
        </p:txBody>
      </p:sp>
      <p:sp>
        <p:nvSpPr>
          <p:cNvPr id="10" name="ZoneTexte 9"/>
          <p:cNvSpPr txBox="1"/>
          <p:nvPr/>
        </p:nvSpPr>
        <p:spPr>
          <a:xfrm>
            <a:off x="6948264" y="5373216"/>
            <a:ext cx="2520280" cy="307777"/>
          </a:xfrm>
          <a:prstGeom prst="rect">
            <a:avLst/>
          </a:prstGeom>
          <a:noFill/>
        </p:spPr>
        <p:txBody>
          <a:bodyPr wrap="square" rtlCol="0">
            <a:spAutoFit/>
          </a:bodyPr>
          <a:lstStyle/>
          <a:p>
            <a:r>
              <a:rPr lang="fr-CA" sz="1400" dirty="0" smtClean="0"/>
              <a:t>Source </a:t>
            </a:r>
            <a:r>
              <a:rPr lang="fr-CA" sz="1400" dirty="0" err="1" smtClean="0"/>
              <a:t>Wikipédia</a:t>
            </a:r>
            <a:endParaRPr lang="fr-CA"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2876750"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 l’eau sur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0" name="ZoneTexte 9"/>
          <p:cNvSpPr txBox="1"/>
          <p:nvPr/>
        </p:nvSpPr>
        <p:spPr>
          <a:xfrm>
            <a:off x="4716016" y="5713511"/>
            <a:ext cx="2520280" cy="307777"/>
          </a:xfrm>
          <a:prstGeom prst="rect">
            <a:avLst/>
          </a:prstGeom>
          <a:noFill/>
        </p:spPr>
        <p:txBody>
          <a:bodyPr wrap="square" rtlCol="0">
            <a:spAutoFit/>
          </a:bodyPr>
          <a:lstStyle/>
          <a:p>
            <a:r>
              <a:rPr lang="fr-CA" sz="1400" dirty="0" smtClean="0"/>
              <a:t>Image NASA/JPL/MSSS</a:t>
            </a:r>
            <a:endParaRPr lang="fr-CA" sz="1400" dirty="0"/>
          </a:p>
        </p:txBody>
      </p:sp>
      <p:pic>
        <p:nvPicPr>
          <p:cNvPr id="11" name="Imag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23728" y="1196752"/>
            <a:ext cx="4493640" cy="45365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2876750"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 l’eau sur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5" name="ZoneTexte 14"/>
          <p:cNvSpPr txBox="1"/>
          <p:nvPr/>
        </p:nvSpPr>
        <p:spPr>
          <a:xfrm>
            <a:off x="395536" y="1268760"/>
            <a:ext cx="3672408" cy="1200329"/>
          </a:xfrm>
          <a:prstGeom prst="rect">
            <a:avLst/>
          </a:prstGeom>
          <a:noFill/>
        </p:spPr>
        <p:txBody>
          <a:bodyPr wrap="square" rtlCol="0">
            <a:spAutoFit/>
          </a:bodyPr>
          <a:lstStyle/>
          <a:p>
            <a:r>
              <a:rPr lang="fr-CA" dirty="0" smtClean="0"/>
              <a:t>Plusieurs preuves observées sur la planète démontrent la présence d’eau, jadis.</a:t>
            </a:r>
          </a:p>
          <a:p>
            <a:endParaRPr lang="fr-CA" dirty="0"/>
          </a:p>
        </p:txBody>
      </p:sp>
      <p:pic>
        <p:nvPicPr>
          <p:cNvPr id="12290" name="Picture 2" descr="http://www.msss.com/mars_images/moc/e7_e12_captioned_rel/42S_158W_i1.jpg"/>
          <p:cNvPicPr>
            <a:picLocks noChangeAspect="1" noChangeArrowheads="1"/>
          </p:cNvPicPr>
          <p:nvPr/>
        </p:nvPicPr>
        <p:blipFill>
          <a:blip r:embed="rId5" cstate="print"/>
          <a:srcRect/>
          <a:stretch>
            <a:fillRect/>
          </a:stretch>
        </p:blipFill>
        <p:spPr bwMode="auto">
          <a:xfrm>
            <a:off x="3275856" y="2204864"/>
            <a:ext cx="2578298" cy="3744416"/>
          </a:xfrm>
          <a:prstGeom prst="rect">
            <a:avLst/>
          </a:prstGeom>
          <a:noFill/>
        </p:spPr>
      </p:pic>
      <p:pic>
        <p:nvPicPr>
          <p:cNvPr id="12292" name="Picture 4" descr="http://www.msss.com/mars_images/moc/e7_e12_captioned_rel/39S_166W_i1.jpg"/>
          <p:cNvPicPr>
            <a:picLocks noChangeAspect="1" noChangeArrowheads="1"/>
          </p:cNvPicPr>
          <p:nvPr/>
        </p:nvPicPr>
        <p:blipFill>
          <a:blip r:embed="rId6" cstate="print"/>
          <a:srcRect/>
          <a:stretch>
            <a:fillRect/>
          </a:stretch>
        </p:blipFill>
        <p:spPr bwMode="auto">
          <a:xfrm>
            <a:off x="6084168" y="1196752"/>
            <a:ext cx="2683224" cy="3786808"/>
          </a:xfrm>
          <a:prstGeom prst="rect">
            <a:avLst/>
          </a:prstGeom>
          <a:noFill/>
        </p:spPr>
      </p:pic>
      <p:sp>
        <p:nvSpPr>
          <p:cNvPr id="16" name="ZoneTexte 15"/>
          <p:cNvSpPr txBox="1"/>
          <p:nvPr/>
        </p:nvSpPr>
        <p:spPr>
          <a:xfrm>
            <a:off x="6156176" y="5373216"/>
            <a:ext cx="2520280" cy="307777"/>
          </a:xfrm>
          <a:prstGeom prst="rect">
            <a:avLst/>
          </a:prstGeom>
          <a:noFill/>
        </p:spPr>
        <p:txBody>
          <a:bodyPr wrap="square" rtlCol="0">
            <a:spAutoFit/>
          </a:bodyPr>
          <a:lstStyle/>
          <a:p>
            <a:r>
              <a:rPr lang="fr-CA" sz="1400" dirty="0" smtClean="0"/>
              <a:t>Images NASA/JPL/MSSS</a:t>
            </a:r>
            <a:endParaRPr lang="fr-CA"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5496" y="116632"/>
            <a:ext cx="6662594"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Découverte d’eau salée – septembre 2015</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2050" name="Picture 2" descr="Ces étroites et sombres traînées de 100 mètres de long sur Mars auraient été formées par l'écoulement de l'eau."/>
          <p:cNvPicPr>
            <a:picLocks noChangeAspect="1" noChangeArrowheads="1"/>
          </p:cNvPicPr>
          <p:nvPr/>
        </p:nvPicPr>
        <p:blipFill>
          <a:blip r:embed="rId5" cstate="print"/>
          <a:srcRect/>
          <a:stretch>
            <a:fillRect/>
          </a:stretch>
        </p:blipFill>
        <p:spPr bwMode="auto">
          <a:xfrm>
            <a:off x="2771800" y="1484784"/>
            <a:ext cx="6048375" cy="3400426"/>
          </a:xfrm>
          <a:prstGeom prst="rect">
            <a:avLst/>
          </a:prstGeom>
          <a:noFill/>
        </p:spPr>
      </p:pic>
      <p:sp>
        <p:nvSpPr>
          <p:cNvPr id="16" name="ZoneTexte 15"/>
          <p:cNvSpPr txBox="1"/>
          <p:nvPr/>
        </p:nvSpPr>
        <p:spPr>
          <a:xfrm>
            <a:off x="0" y="1196752"/>
            <a:ext cx="2699792" cy="3416320"/>
          </a:xfrm>
          <a:prstGeom prst="rect">
            <a:avLst/>
          </a:prstGeom>
          <a:noFill/>
        </p:spPr>
        <p:txBody>
          <a:bodyPr wrap="square" rtlCol="0">
            <a:spAutoFit/>
          </a:bodyPr>
          <a:lstStyle/>
          <a:p>
            <a:r>
              <a:rPr lang="fr-CA" dirty="0" smtClean="0"/>
              <a:t>Découverte d’eau liquide salée sur Mars lors des mois les plus chauds.</a:t>
            </a:r>
          </a:p>
          <a:p>
            <a:endParaRPr lang="fr-CA" dirty="0" smtClean="0"/>
          </a:p>
          <a:p>
            <a:r>
              <a:rPr lang="fr-CA" dirty="0" smtClean="0"/>
              <a:t>Sous la forme de ruisseau de saumures.</a:t>
            </a:r>
          </a:p>
          <a:p>
            <a:endParaRPr lang="fr-CA" dirty="0" smtClean="0"/>
          </a:p>
          <a:p>
            <a:r>
              <a:rPr lang="fr-CA" dirty="0" smtClean="0"/>
              <a:t>Découverte par une nouvelle technique d’observation par la sonde Mars Reconnaissance Orbiter.</a:t>
            </a:r>
            <a:endParaRPr lang="fr-CA" dirty="0"/>
          </a:p>
        </p:txBody>
      </p:sp>
      <p:sp>
        <p:nvSpPr>
          <p:cNvPr id="10" name="ZoneTexte 9"/>
          <p:cNvSpPr txBox="1"/>
          <p:nvPr/>
        </p:nvSpPr>
        <p:spPr>
          <a:xfrm>
            <a:off x="2915816" y="4941168"/>
            <a:ext cx="4680520" cy="369332"/>
          </a:xfrm>
          <a:prstGeom prst="rect">
            <a:avLst/>
          </a:prstGeom>
          <a:noFill/>
        </p:spPr>
        <p:txBody>
          <a:bodyPr wrap="square" rtlCol="0">
            <a:spAutoFit/>
          </a:bodyPr>
          <a:lstStyle/>
          <a:p>
            <a:r>
              <a:rPr lang="fr-CA" dirty="0" smtClean="0"/>
              <a:t>Source : NASA/JPL/Université de l’Arizona</a:t>
            </a:r>
            <a:endParaRPr lang="fr-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5496" y="116632"/>
            <a:ext cx="3516797"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L’exploration de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56322" name="Picture 2" descr="https://upload.wikimedia.org/wikipedia/commons/5/5a/Mars_Viking_11h016.png"/>
          <p:cNvPicPr>
            <a:picLocks noChangeAspect="1" noChangeArrowheads="1"/>
          </p:cNvPicPr>
          <p:nvPr/>
        </p:nvPicPr>
        <p:blipFill>
          <a:blip r:embed="rId5" cstate="print"/>
          <a:srcRect/>
          <a:stretch>
            <a:fillRect/>
          </a:stretch>
        </p:blipFill>
        <p:spPr bwMode="auto">
          <a:xfrm>
            <a:off x="5724128" y="1196752"/>
            <a:ext cx="2731522" cy="2808312"/>
          </a:xfrm>
          <a:prstGeom prst="rect">
            <a:avLst/>
          </a:prstGeom>
          <a:noFill/>
        </p:spPr>
      </p:pic>
      <p:sp>
        <p:nvSpPr>
          <p:cNvPr id="13" name="ZoneTexte 12"/>
          <p:cNvSpPr txBox="1"/>
          <p:nvPr/>
        </p:nvSpPr>
        <p:spPr>
          <a:xfrm>
            <a:off x="5733375" y="4221088"/>
            <a:ext cx="926857" cy="369332"/>
          </a:xfrm>
          <a:prstGeom prst="rect">
            <a:avLst/>
          </a:prstGeom>
          <a:noFill/>
        </p:spPr>
        <p:txBody>
          <a:bodyPr wrap="none" rtlCol="0">
            <a:spAutoFit/>
          </a:bodyPr>
          <a:lstStyle/>
          <a:p>
            <a:r>
              <a:rPr lang="fr-CA" dirty="0" smtClean="0"/>
              <a:t>Viking 1</a:t>
            </a:r>
            <a:endParaRPr lang="fr-CA" dirty="0"/>
          </a:p>
        </p:txBody>
      </p:sp>
      <p:sp>
        <p:nvSpPr>
          <p:cNvPr id="15" name="ZoneTexte 14"/>
          <p:cNvSpPr txBox="1"/>
          <p:nvPr/>
        </p:nvSpPr>
        <p:spPr>
          <a:xfrm>
            <a:off x="611560" y="4149080"/>
            <a:ext cx="2376264" cy="369332"/>
          </a:xfrm>
          <a:prstGeom prst="rect">
            <a:avLst/>
          </a:prstGeom>
          <a:noFill/>
        </p:spPr>
        <p:txBody>
          <a:bodyPr wrap="square" rtlCol="0">
            <a:spAutoFit/>
          </a:bodyPr>
          <a:lstStyle/>
          <a:p>
            <a:r>
              <a:rPr lang="fr-CA" dirty="0" err="1" smtClean="0"/>
              <a:t>Opportunity</a:t>
            </a:r>
            <a:endParaRPr lang="fr-CA" dirty="0"/>
          </a:p>
        </p:txBody>
      </p:sp>
      <p:sp>
        <p:nvSpPr>
          <p:cNvPr id="16" name="ZoneTexte 15"/>
          <p:cNvSpPr txBox="1"/>
          <p:nvPr/>
        </p:nvSpPr>
        <p:spPr>
          <a:xfrm>
            <a:off x="755576" y="4725144"/>
            <a:ext cx="7488832" cy="923330"/>
          </a:xfrm>
          <a:prstGeom prst="rect">
            <a:avLst/>
          </a:prstGeom>
          <a:noFill/>
        </p:spPr>
        <p:txBody>
          <a:bodyPr wrap="square" rtlCol="0">
            <a:spAutoFit/>
          </a:bodyPr>
          <a:lstStyle/>
          <a:p>
            <a:r>
              <a:rPr lang="fr-CA" dirty="0" smtClean="0"/>
              <a:t>Une quarantaine de missions ont été envoyées sur Mars, près de la moitié furent des échecs. Mais les connaissances sur la planète ont avancé à la vitesse grand V.</a:t>
            </a:r>
            <a:endParaRPr lang="fr-CA" dirty="0"/>
          </a:p>
        </p:txBody>
      </p:sp>
      <p:pic>
        <p:nvPicPr>
          <p:cNvPr id="8194" name="Picture 2" descr="Opportunity devrait pouvoir descendre dans un cratère pour découvrir de nouvelles preuves fossiles de la présence d'eau liquide. "/>
          <p:cNvPicPr>
            <a:picLocks noChangeAspect="1" noChangeArrowheads="1"/>
          </p:cNvPicPr>
          <p:nvPr/>
        </p:nvPicPr>
        <p:blipFill>
          <a:blip r:embed="rId6" cstate="print"/>
          <a:srcRect/>
          <a:stretch>
            <a:fillRect/>
          </a:stretch>
        </p:blipFill>
        <p:spPr bwMode="auto">
          <a:xfrm>
            <a:off x="683568" y="1556792"/>
            <a:ext cx="3888431" cy="2592288"/>
          </a:xfrm>
          <a:prstGeom prst="rect">
            <a:avLst/>
          </a:prstGeom>
          <a:noFill/>
        </p:spPr>
      </p:pic>
      <p:sp>
        <p:nvSpPr>
          <p:cNvPr id="14" name="ZoneTexte 13"/>
          <p:cNvSpPr txBox="1"/>
          <p:nvPr/>
        </p:nvSpPr>
        <p:spPr>
          <a:xfrm>
            <a:off x="3851920" y="5733256"/>
            <a:ext cx="3888432" cy="307777"/>
          </a:xfrm>
          <a:prstGeom prst="rect">
            <a:avLst/>
          </a:prstGeom>
          <a:noFill/>
        </p:spPr>
        <p:txBody>
          <a:bodyPr wrap="square" rtlCol="0">
            <a:spAutoFit/>
          </a:bodyPr>
          <a:lstStyle/>
          <a:p>
            <a:r>
              <a:rPr lang="fr-CA" sz="1400" dirty="0" smtClean="0"/>
              <a:t>Crédit photos NASA</a:t>
            </a:r>
            <a:endParaRPr lang="fr-CA"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93007" y="116632"/>
            <a:ext cx="8007385"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Observation de Mars par les astronomes amateurs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pic>
        <p:nvPicPr>
          <p:cNvPr id="50178" name="Picture 2" descr="http://www.astrosurf.com/luxorion/Sciences/color-filters-meade.gif"/>
          <p:cNvPicPr>
            <a:picLocks noChangeAspect="1" noChangeArrowheads="1"/>
          </p:cNvPicPr>
          <p:nvPr/>
        </p:nvPicPr>
        <p:blipFill>
          <a:blip r:embed="rId5" cstate="print"/>
          <a:srcRect/>
          <a:stretch>
            <a:fillRect/>
          </a:stretch>
        </p:blipFill>
        <p:spPr bwMode="auto">
          <a:xfrm>
            <a:off x="5621990" y="1268760"/>
            <a:ext cx="2887233" cy="2016224"/>
          </a:xfrm>
          <a:prstGeom prst="rect">
            <a:avLst/>
          </a:prstGeom>
          <a:noFill/>
        </p:spPr>
      </p:pic>
      <p:sp>
        <p:nvSpPr>
          <p:cNvPr id="13" name="ZoneTexte 12"/>
          <p:cNvSpPr txBox="1"/>
          <p:nvPr/>
        </p:nvSpPr>
        <p:spPr>
          <a:xfrm>
            <a:off x="467544" y="1340768"/>
            <a:ext cx="4968552" cy="3693319"/>
          </a:xfrm>
          <a:prstGeom prst="rect">
            <a:avLst/>
          </a:prstGeom>
          <a:noFill/>
        </p:spPr>
        <p:txBody>
          <a:bodyPr wrap="square" rtlCol="0">
            <a:spAutoFit/>
          </a:bodyPr>
          <a:lstStyle/>
          <a:p>
            <a:r>
              <a:rPr lang="fr-CA" dirty="0" smtClean="0"/>
              <a:t>Mars est intéressante à observer avec un télescope amateur de dimension moyenne.</a:t>
            </a:r>
          </a:p>
          <a:p>
            <a:endParaRPr lang="fr-CA" dirty="0" smtClean="0"/>
          </a:p>
          <a:p>
            <a:r>
              <a:rPr lang="fr-CA" dirty="0" smtClean="0"/>
              <a:t>Plusieurs formations de la surface de la planète sont observables dont les calottes glacières.</a:t>
            </a:r>
          </a:p>
          <a:p>
            <a:endParaRPr lang="fr-CA" dirty="0" smtClean="0"/>
          </a:p>
          <a:p>
            <a:r>
              <a:rPr lang="fr-CA" dirty="0" smtClean="0"/>
              <a:t>Les filtres aident à son observation.  Voici les principaux filtres utilisés :</a:t>
            </a:r>
          </a:p>
          <a:p>
            <a:endParaRPr lang="fr-CA" dirty="0" smtClean="0"/>
          </a:p>
          <a:p>
            <a:r>
              <a:rPr lang="fr-CA" dirty="0" smtClean="0"/>
              <a:t>#38A / #56 /#47 /#11/#15/#21/#25</a:t>
            </a:r>
          </a:p>
          <a:p>
            <a:endParaRPr lang="fr-CA" dirty="0" smtClean="0"/>
          </a:p>
          <a:p>
            <a:r>
              <a:rPr lang="fr-CA" dirty="0" smtClean="0"/>
              <a:t>Le filtre IR est aussi utilisé pour l’astrophotographie.</a:t>
            </a:r>
            <a:endParaRPr lang="fr-CA" dirty="0"/>
          </a:p>
        </p:txBody>
      </p:sp>
      <p:pic>
        <p:nvPicPr>
          <p:cNvPr id="6146" name="Picture 2" descr="http://www.parkes.atnf.csiro.au/people/sar049/david_malin_awards/small_Image06.jpg"/>
          <p:cNvPicPr>
            <a:picLocks noChangeAspect="1" noChangeArrowheads="1"/>
          </p:cNvPicPr>
          <p:nvPr/>
        </p:nvPicPr>
        <p:blipFill>
          <a:blip r:embed="rId6" cstate="print"/>
          <a:srcRect/>
          <a:stretch>
            <a:fillRect/>
          </a:stretch>
        </p:blipFill>
        <p:spPr bwMode="auto">
          <a:xfrm>
            <a:off x="5436096" y="3573016"/>
            <a:ext cx="2627784" cy="1751856"/>
          </a:xfrm>
          <a:prstGeom prst="rect">
            <a:avLst/>
          </a:prstGeom>
          <a:noFill/>
        </p:spPr>
      </p:pic>
      <p:sp>
        <p:nvSpPr>
          <p:cNvPr id="14" name="ZoneTexte 13"/>
          <p:cNvSpPr txBox="1"/>
          <p:nvPr/>
        </p:nvSpPr>
        <p:spPr>
          <a:xfrm>
            <a:off x="5580112" y="5373216"/>
            <a:ext cx="3563888" cy="307777"/>
          </a:xfrm>
          <a:prstGeom prst="rect">
            <a:avLst/>
          </a:prstGeom>
          <a:noFill/>
        </p:spPr>
        <p:txBody>
          <a:bodyPr wrap="square" rtlCol="0">
            <a:spAutoFit/>
          </a:bodyPr>
          <a:lstStyle/>
          <a:p>
            <a:r>
              <a:rPr lang="fr-CA" sz="1400" dirty="0" smtClean="0"/>
              <a:t>Crédits photos : Maurice </a:t>
            </a:r>
            <a:r>
              <a:rPr lang="fr-CA" sz="1400" dirty="0" err="1" smtClean="0"/>
              <a:t>Valimberti</a:t>
            </a:r>
            <a:endParaRPr lang="fr-CA"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5496" y="116632"/>
            <a:ext cx="5080686"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 hommes sur Mars un jour ?</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4" name="ZoneTexte 13"/>
          <p:cNvSpPr txBox="1"/>
          <p:nvPr/>
        </p:nvSpPr>
        <p:spPr>
          <a:xfrm>
            <a:off x="467544" y="1196752"/>
            <a:ext cx="3672408" cy="2862322"/>
          </a:xfrm>
          <a:prstGeom prst="rect">
            <a:avLst/>
          </a:prstGeom>
          <a:noFill/>
        </p:spPr>
        <p:txBody>
          <a:bodyPr wrap="square" rtlCol="0">
            <a:spAutoFit/>
          </a:bodyPr>
          <a:lstStyle/>
          <a:p>
            <a:r>
              <a:rPr lang="fr-CA" dirty="0" smtClean="0"/>
              <a:t>La mission Mars One a tout des grandes légendes de l’histoire de l’exploration spatiale.</a:t>
            </a:r>
          </a:p>
          <a:p>
            <a:endParaRPr lang="fr-CA" dirty="0" smtClean="0"/>
          </a:p>
          <a:p>
            <a:r>
              <a:rPr lang="fr-CA" dirty="0" smtClean="0"/>
              <a:t>Plus de 200 000 mises en candidatures, seulement une poignée seraient choisies pour ce voyage aller seulement.</a:t>
            </a:r>
          </a:p>
          <a:p>
            <a:endParaRPr lang="fr-CA" dirty="0" smtClean="0"/>
          </a:p>
          <a:p>
            <a:endParaRPr lang="fr-CA" dirty="0"/>
          </a:p>
        </p:txBody>
      </p:sp>
      <p:pic>
        <p:nvPicPr>
          <p:cNvPr id="58370" name="Picture 2" descr="http://img0.mxstatic.com/wallpapers/d2296afd3f9c4867994df51eb1cf8399_large.jpeg"/>
          <p:cNvPicPr>
            <a:picLocks noChangeAspect="1" noChangeArrowheads="1"/>
          </p:cNvPicPr>
          <p:nvPr/>
        </p:nvPicPr>
        <p:blipFill>
          <a:blip r:embed="rId5" cstate="print"/>
          <a:srcRect/>
          <a:stretch>
            <a:fillRect/>
          </a:stretch>
        </p:blipFill>
        <p:spPr bwMode="auto">
          <a:xfrm>
            <a:off x="4067944" y="1196752"/>
            <a:ext cx="4623972" cy="2600984"/>
          </a:xfrm>
          <a:prstGeom prst="rect">
            <a:avLst/>
          </a:prstGeom>
          <a:noFill/>
        </p:spPr>
      </p:pic>
      <p:sp>
        <p:nvSpPr>
          <p:cNvPr id="17" name="ZoneTexte 16"/>
          <p:cNvSpPr txBox="1"/>
          <p:nvPr/>
        </p:nvSpPr>
        <p:spPr>
          <a:xfrm>
            <a:off x="2483768" y="4509120"/>
            <a:ext cx="4608512" cy="1200329"/>
          </a:xfrm>
          <a:prstGeom prst="rect">
            <a:avLst/>
          </a:prstGeom>
          <a:noFill/>
        </p:spPr>
        <p:txBody>
          <a:bodyPr wrap="square" rtlCol="0">
            <a:spAutoFit/>
          </a:bodyPr>
          <a:lstStyle/>
          <a:p>
            <a:r>
              <a:rPr lang="fr-CA" dirty="0" smtClean="0"/>
              <a:t>Quant aux  grandes agences comme la NASA, l’ESA ou ROSCOSMOS (russe), quelques projets ont été étudiés. À suivre au cours des prochaines décennies.</a:t>
            </a:r>
            <a:endParaRPr lang="fr-CA" dirty="0"/>
          </a:p>
        </p:txBody>
      </p:sp>
      <p:pic>
        <p:nvPicPr>
          <p:cNvPr id="7170" name="Picture 2" descr="http://www.nasa.gov/sites/default/files/images/nasaLogo-570x450.png"/>
          <p:cNvPicPr>
            <a:picLocks noChangeAspect="1" noChangeArrowheads="1"/>
          </p:cNvPicPr>
          <p:nvPr/>
        </p:nvPicPr>
        <p:blipFill>
          <a:blip r:embed="rId6" cstate="print"/>
          <a:srcRect/>
          <a:stretch>
            <a:fillRect/>
          </a:stretch>
        </p:blipFill>
        <p:spPr bwMode="auto">
          <a:xfrm>
            <a:off x="7380312" y="4509120"/>
            <a:ext cx="1276942" cy="1008112"/>
          </a:xfrm>
          <a:prstGeom prst="rect">
            <a:avLst/>
          </a:prstGeom>
          <a:noFill/>
        </p:spPr>
      </p:pic>
      <p:pic>
        <p:nvPicPr>
          <p:cNvPr id="7174" name="Picture 6" descr="http://www.esa.int/esalogo/images/downloads/Logo_Solid_withsignature/Office_presentation/38_logo_solid_dark_blue_sign_B.bmp"/>
          <p:cNvPicPr>
            <a:picLocks noChangeAspect="1" noChangeArrowheads="1"/>
          </p:cNvPicPr>
          <p:nvPr/>
        </p:nvPicPr>
        <p:blipFill>
          <a:blip r:embed="rId7" cstate="print"/>
          <a:srcRect/>
          <a:stretch>
            <a:fillRect/>
          </a:stretch>
        </p:blipFill>
        <p:spPr bwMode="auto">
          <a:xfrm>
            <a:off x="755576" y="4581128"/>
            <a:ext cx="1404891" cy="1008112"/>
          </a:xfrm>
          <a:prstGeom prst="rect">
            <a:avLst/>
          </a:prstGeom>
          <a:noFill/>
        </p:spPr>
      </p:pic>
      <p:sp>
        <p:nvSpPr>
          <p:cNvPr id="13" name="ZoneTexte 12"/>
          <p:cNvSpPr txBox="1"/>
          <p:nvPr/>
        </p:nvSpPr>
        <p:spPr>
          <a:xfrm>
            <a:off x="6156176" y="3861048"/>
            <a:ext cx="4392488" cy="307777"/>
          </a:xfrm>
          <a:prstGeom prst="rect">
            <a:avLst/>
          </a:prstGeom>
          <a:noFill/>
        </p:spPr>
        <p:txBody>
          <a:bodyPr wrap="square" rtlCol="0">
            <a:spAutoFit/>
          </a:bodyPr>
          <a:lstStyle/>
          <a:p>
            <a:r>
              <a:rPr lang="fr-CA" sz="1400" dirty="0" smtClean="0"/>
              <a:t>Mars-One introduction film</a:t>
            </a:r>
            <a:endParaRPr lang="fr-CA"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22711" y="116632"/>
            <a:ext cx="2605073"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 conclusion…</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1" name="ZoneTexte 10"/>
          <p:cNvSpPr txBox="1"/>
          <p:nvPr/>
        </p:nvSpPr>
        <p:spPr>
          <a:xfrm>
            <a:off x="467544" y="1340768"/>
            <a:ext cx="3888432" cy="3416320"/>
          </a:xfrm>
          <a:prstGeom prst="rect">
            <a:avLst/>
          </a:prstGeom>
          <a:noFill/>
        </p:spPr>
        <p:txBody>
          <a:bodyPr wrap="square" rtlCol="0">
            <a:spAutoFit/>
          </a:bodyPr>
          <a:lstStyle/>
          <a:p>
            <a:r>
              <a:rPr lang="fr-CA" dirty="0" smtClean="0"/>
              <a:t>La planète Mars est la plus étudiée du système  solaire.   </a:t>
            </a:r>
          </a:p>
          <a:p>
            <a:endParaRPr lang="fr-CA" dirty="0" smtClean="0"/>
          </a:p>
          <a:p>
            <a:r>
              <a:rPr lang="fr-CA" dirty="0" smtClean="0"/>
              <a:t>On en sait beaucoup sur elle mais il y a encore beaucoup à apprendre dans le futur.</a:t>
            </a:r>
          </a:p>
          <a:p>
            <a:endParaRPr lang="fr-CA" dirty="0" smtClean="0"/>
          </a:p>
          <a:p>
            <a:r>
              <a:rPr lang="fr-CA" dirty="0" smtClean="0"/>
              <a:t>Un jour, elle sera sûrement visitée par les humains et qui sait ? Peut être sera-t-elle colonisée ?</a:t>
            </a:r>
          </a:p>
          <a:p>
            <a:endParaRPr lang="fr-CA" dirty="0" smtClean="0"/>
          </a:p>
          <a:p>
            <a:r>
              <a:rPr lang="fr-CA" dirty="0" smtClean="0"/>
              <a:t>À suivre…</a:t>
            </a:r>
            <a:endParaRPr lang="fr-CA" dirty="0"/>
          </a:p>
        </p:txBody>
      </p:sp>
      <p:sp>
        <p:nvSpPr>
          <p:cNvPr id="14" name="ZoneTexte 13"/>
          <p:cNvSpPr txBox="1"/>
          <p:nvPr/>
        </p:nvSpPr>
        <p:spPr>
          <a:xfrm>
            <a:off x="2339752" y="5013176"/>
            <a:ext cx="5184576" cy="461665"/>
          </a:xfrm>
          <a:prstGeom prst="rect">
            <a:avLst/>
          </a:prstGeom>
          <a:noFill/>
        </p:spPr>
        <p:txBody>
          <a:bodyPr wrap="square" rtlCol="0">
            <a:spAutoFit/>
          </a:bodyPr>
          <a:lstStyle/>
          <a:p>
            <a:r>
              <a:rPr lang="fr-CA" sz="2400" dirty="0" smtClean="0"/>
              <a:t>Un gros merci pour votre attention !!!</a:t>
            </a:r>
            <a:endParaRPr lang="fr-CA" sz="2400" dirty="0"/>
          </a:p>
        </p:txBody>
      </p:sp>
      <p:pic>
        <p:nvPicPr>
          <p:cNvPr id="2050" name="Picture 2" descr="http://cdn.toonvectors.com/images/2/5359/toonvectors-5359-940.jpg"/>
          <p:cNvPicPr>
            <a:picLocks noChangeAspect="1" noChangeArrowheads="1"/>
          </p:cNvPicPr>
          <p:nvPr/>
        </p:nvPicPr>
        <p:blipFill>
          <a:blip r:embed="rId5" cstate="print"/>
          <a:srcRect/>
          <a:stretch>
            <a:fillRect/>
          </a:stretch>
        </p:blipFill>
        <p:spPr bwMode="auto">
          <a:xfrm>
            <a:off x="4932040" y="1340768"/>
            <a:ext cx="3168352" cy="31683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Picture 2" descr="http://college.lutterbach.free.fr/EISE/activites11/acceuilsystemesolaire/photo/Syst_Solaire.jpg"/>
          <p:cNvPicPr>
            <a:picLocks noChangeAspect="1" noChangeArrowheads="1"/>
          </p:cNvPicPr>
          <p:nvPr/>
        </p:nvPicPr>
        <p:blipFill>
          <a:blip r:embed="rId5" cstate="print"/>
          <a:srcRect/>
          <a:stretch>
            <a:fillRect/>
          </a:stretch>
        </p:blipFill>
        <p:spPr bwMode="auto">
          <a:xfrm>
            <a:off x="1022005" y="980729"/>
            <a:ext cx="7222403" cy="4896544"/>
          </a:xfrm>
          <a:prstGeom prst="rect">
            <a:avLst/>
          </a:prstGeom>
          <a:noFill/>
        </p:spPr>
      </p:pic>
      <p:sp>
        <p:nvSpPr>
          <p:cNvPr id="7" name="Rectangle 6"/>
          <p:cNvSpPr/>
          <p:nvPr/>
        </p:nvSpPr>
        <p:spPr>
          <a:xfrm>
            <a:off x="179512" y="116632"/>
            <a:ext cx="5566588" cy="523220"/>
          </a:xfrm>
          <a:prstGeom prst="rect">
            <a:avLst/>
          </a:prstGeom>
          <a:noFill/>
        </p:spPr>
        <p:txBody>
          <a:bodyPr wrap="none" lIns="91440" tIns="45720" rIns="91440" bIns="45720">
            <a:spAutoFit/>
          </a:bodyPr>
          <a:lstStyle/>
          <a:p>
            <a:pPr algn="ctr"/>
            <a:r>
              <a:rPr lang="fr-FR"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 position dans le </a:t>
            </a:r>
            <a:r>
              <a:rPr lang="fr-F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
            </a:r>
            <a:r>
              <a:rPr lang="fr-FR"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ystème solaire</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cxnSp>
        <p:nvCxnSpPr>
          <p:cNvPr id="9" name="Connecteur droit avec flèche 8"/>
          <p:cNvCxnSpPr/>
          <p:nvPr/>
        </p:nvCxnSpPr>
        <p:spPr>
          <a:xfrm flipV="1">
            <a:off x="3851920" y="2636912"/>
            <a:ext cx="0"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164288" y="5877272"/>
            <a:ext cx="2232248" cy="276999"/>
          </a:xfrm>
          <a:prstGeom prst="rect">
            <a:avLst/>
          </a:prstGeom>
          <a:noFill/>
        </p:spPr>
        <p:txBody>
          <a:bodyPr wrap="square" rtlCol="0">
            <a:spAutoFit/>
          </a:bodyPr>
          <a:lstStyle/>
          <a:p>
            <a:r>
              <a:rPr lang="fr-CA" sz="1200" dirty="0" smtClean="0"/>
              <a:t>Source NASA</a:t>
            </a:r>
            <a:endParaRPr lang="fr-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6512" y="116632"/>
            <a:ext cx="2923877"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Sources et crédits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1" name="ZoneTexte 10"/>
          <p:cNvSpPr txBox="1"/>
          <p:nvPr/>
        </p:nvSpPr>
        <p:spPr>
          <a:xfrm>
            <a:off x="467544" y="1340768"/>
            <a:ext cx="7632848" cy="2031325"/>
          </a:xfrm>
          <a:prstGeom prst="rect">
            <a:avLst/>
          </a:prstGeom>
          <a:noFill/>
        </p:spPr>
        <p:txBody>
          <a:bodyPr wrap="square" rtlCol="0">
            <a:spAutoFit/>
          </a:bodyPr>
          <a:lstStyle/>
          <a:p>
            <a:r>
              <a:rPr lang="fr-CA" dirty="0" smtClean="0"/>
              <a:t>Auteur de la conférence : Martin </a:t>
            </a:r>
            <a:r>
              <a:rPr lang="fr-CA" dirty="0" err="1" smtClean="0"/>
              <a:t>Aubé</a:t>
            </a:r>
            <a:endParaRPr lang="fr-CA" dirty="0" smtClean="0"/>
          </a:p>
          <a:p>
            <a:endParaRPr lang="fr-CA" dirty="0" smtClean="0"/>
          </a:p>
          <a:p>
            <a:r>
              <a:rPr lang="fr-CA" dirty="0" smtClean="0"/>
              <a:t>Révision scientifique : Louis Asselin</a:t>
            </a:r>
          </a:p>
          <a:p>
            <a:endParaRPr lang="fr-CA" dirty="0" smtClean="0"/>
          </a:p>
          <a:p>
            <a:r>
              <a:rPr lang="fr-CA" dirty="0" smtClean="0"/>
              <a:t>Révision linguistique : Carmen Nadeau et Marie Valois</a:t>
            </a:r>
          </a:p>
          <a:p>
            <a:endParaRPr lang="fr-CA" dirty="0" smtClean="0"/>
          </a:p>
          <a:p>
            <a:r>
              <a:rPr lang="fr-CA" dirty="0" smtClean="0"/>
              <a:t>Sources :  Site web de la NASA et </a:t>
            </a:r>
            <a:r>
              <a:rPr lang="fr-CA" dirty="0" err="1" smtClean="0"/>
              <a:t>Wikipédia</a:t>
            </a:r>
            <a:endParaRPr lang="fr-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97468"/>
            <a:ext cx="4766433"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Formation de la planète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7410" name="Picture 2" descr="http://fr.cdn.v5.futura-sciences.com/sources/images/actu/rte/10572_f37.2.Our_solar_system.jpg"/>
          <p:cNvPicPr>
            <a:picLocks noChangeAspect="1" noChangeArrowheads="1"/>
          </p:cNvPicPr>
          <p:nvPr/>
        </p:nvPicPr>
        <p:blipFill>
          <a:blip r:embed="rId5" cstate="print"/>
          <a:srcRect/>
          <a:stretch>
            <a:fillRect/>
          </a:stretch>
        </p:blipFill>
        <p:spPr bwMode="auto">
          <a:xfrm>
            <a:off x="4139952" y="1196752"/>
            <a:ext cx="4200525" cy="4524375"/>
          </a:xfrm>
          <a:prstGeom prst="rect">
            <a:avLst/>
          </a:prstGeom>
          <a:noFill/>
        </p:spPr>
      </p:pic>
      <p:sp>
        <p:nvSpPr>
          <p:cNvPr id="10" name="ZoneTexte 9"/>
          <p:cNvSpPr txBox="1"/>
          <p:nvPr/>
        </p:nvSpPr>
        <p:spPr>
          <a:xfrm>
            <a:off x="251520" y="1196752"/>
            <a:ext cx="3600400" cy="2554545"/>
          </a:xfrm>
          <a:prstGeom prst="rect">
            <a:avLst/>
          </a:prstGeom>
          <a:noFill/>
        </p:spPr>
        <p:txBody>
          <a:bodyPr wrap="square" rtlCol="0">
            <a:spAutoFit/>
          </a:bodyPr>
          <a:lstStyle/>
          <a:p>
            <a:r>
              <a:rPr lang="fr-CA" sz="1600" dirty="0" smtClean="0"/>
              <a:t>Mars s’est formée il y a 4,6 milliards d’années en même temps que les autres planètes, par accrétion gravitationnelle.</a:t>
            </a:r>
          </a:p>
          <a:p>
            <a:endParaRPr lang="fr-CA" sz="1600" dirty="0" smtClean="0"/>
          </a:p>
          <a:p>
            <a:r>
              <a:rPr lang="fr-CA" sz="1600" dirty="0" smtClean="0"/>
              <a:t>La surface étant composée  en grande partie d’oxyde de fer (</a:t>
            </a:r>
            <a:r>
              <a:rPr lang="fr-CA" sz="1600" b="1" u="sng" dirty="0" smtClean="0"/>
              <a:t>fer rouillé par la présence soupçonnée de l’eau</a:t>
            </a:r>
            <a:r>
              <a:rPr lang="fr-CA" sz="1600" b="1" dirty="0" smtClean="0"/>
              <a:t>)</a:t>
            </a:r>
            <a:r>
              <a:rPr lang="fr-CA" sz="1600" dirty="0" smtClean="0"/>
              <a:t>, c’est la raison pour laquelle elle a un aspect rougeâtre et qu’on l’appelle la planète rouge.</a:t>
            </a:r>
            <a:endParaRPr lang="fr-CA" sz="1600" dirty="0"/>
          </a:p>
        </p:txBody>
      </p:sp>
      <p:sp>
        <p:nvSpPr>
          <p:cNvPr id="9" name="ZoneTexte 8"/>
          <p:cNvSpPr txBox="1"/>
          <p:nvPr/>
        </p:nvSpPr>
        <p:spPr>
          <a:xfrm>
            <a:off x="6156176" y="5733256"/>
            <a:ext cx="3240360" cy="307777"/>
          </a:xfrm>
          <a:prstGeom prst="rect">
            <a:avLst/>
          </a:prstGeom>
          <a:noFill/>
        </p:spPr>
        <p:txBody>
          <a:bodyPr wrap="square" rtlCol="0">
            <a:spAutoFit/>
          </a:bodyPr>
          <a:lstStyle/>
          <a:p>
            <a:r>
              <a:rPr lang="fr-CA" sz="1400" dirty="0" smtClean="0"/>
              <a:t>Source image </a:t>
            </a:r>
            <a:r>
              <a:rPr lang="fr-CA" sz="1400" dirty="0" err="1" smtClean="0"/>
              <a:t>Physik</a:t>
            </a:r>
            <a:r>
              <a:rPr lang="fr-CA" sz="1400" dirty="0" smtClean="0"/>
              <a:t> </a:t>
            </a:r>
            <a:r>
              <a:rPr lang="fr-CA" sz="1400" dirty="0" err="1" smtClean="0"/>
              <a:t>Astro</a:t>
            </a:r>
            <a:endParaRPr lang="fr-CA"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97468"/>
            <a:ext cx="4766433"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Formation de la planète Mars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1" name="Picture 2" descr="http://lasp.colorado.edu/~bagenal/1010/graphics/SolNe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1124744"/>
            <a:ext cx="5328592" cy="306605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ZoneTexte 11"/>
          <p:cNvSpPr txBox="1"/>
          <p:nvPr/>
        </p:nvSpPr>
        <p:spPr>
          <a:xfrm>
            <a:off x="683568" y="4221088"/>
            <a:ext cx="7992888" cy="1477328"/>
          </a:xfrm>
          <a:prstGeom prst="rect">
            <a:avLst/>
          </a:prstGeom>
          <a:noFill/>
        </p:spPr>
        <p:txBody>
          <a:bodyPr wrap="square" rtlCol="0">
            <a:spAutoFit/>
          </a:bodyPr>
          <a:lstStyle/>
          <a:p>
            <a:r>
              <a:rPr lang="fr-CA" dirty="0" smtClean="0"/>
              <a:t>* Disque protoplanétaire avant la formation des planètes.</a:t>
            </a:r>
          </a:p>
          <a:p>
            <a:endParaRPr lang="fr-CA" dirty="0" smtClean="0"/>
          </a:p>
          <a:p>
            <a:r>
              <a:rPr lang="fr-CA" dirty="0" smtClean="0"/>
              <a:t>* Plus on s’éloigne du centre de l’étoile, plus c’est froid et plus il y a de types de gaz, ce qui explique que les planètes rocheuses comme Mars sont plus près du Soleil et que les planètes gazeuses sont plus éloignées.</a:t>
            </a:r>
            <a:endParaRPr lang="fr-CA" dirty="0"/>
          </a:p>
        </p:txBody>
      </p:sp>
      <p:sp>
        <p:nvSpPr>
          <p:cNvPr id="13" name="ZoneTexte 12"/>
          <p:cNvSpPr txBox="1"/>
          <p:nvPr/>
        </p:nvSpPr>
        <p:spPr>
          <a:xfrm>
            <a:off x="6804248" y="3553852"/>
            <a:ext cx="1656184" cy="523220"/>
          </a:xfrm>
          <a:prstGeom prst="rect">
            <a:avLst/>
          </a:prstGeom>
          <a:noFill/>
        </p:spPr>
        <p:txBody>
          <a:bodyPr wrap="square" rtlCol="0">
            <a:spAutoFit/>
          </a:bodyPr>
          <a:lstStyle/>
          <a:p>
            <a:r>
              <a:rPr lang="fr-CA" sz="1400" dirty="0" smtClean="0"/>
              <a:t>Image : Université du Colorado</a:t>
            </a:r>
            <a:endParaRPr lang="fr-CA"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3937809"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Mars, planète tellurique</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ZoneTexte 9"/>
          <p:cNvSpPr txBox="1"/>
          <p:nvPr/>
        </p:nvSpPr>
        <p:spPr>
          <a:xfrm>
            <a:off x="827584" y="4221088"/>
            <a:ext cx="7704856" cy="1477328"/>
          </a:xfrm>
          <a:prstGeom prst="rect">
            <a:avLst/>
          </a:prstGeom>
          <a:noFill/>
        </p:spPr>
        <p:txBody>
          <a:bodyPr wrap="square" rtlCol="0">
            <a:spAutoFit/>
          </a:bodyPr>
          <a:lstStyle/>
          <a:p>
            <a:r>
              <a:rPr lang="fr-CA" dirty="0" smtClean="0"/>
              <a:t>Les quatre premières planètes du Système solaire sont dites telluriques car elles ont un noyau rocheux.</a:t>
            </a:r>
          </a:p>
          <a:p>
            <a:endParaRPr lang="fr-CA" dirty="0" smtClean="0"/>
          </a:p>
          <a:p>
            <a:r>
              <a:rPr lang="fr-CA" dirty="0" smtClean="0"/>
              <a:t>Les quatre dernières planètes sont dites gazeuses, car ce sont des planètes constituées de différents gaz.</a:t>
            </a:r>
            <a:endParaRPr lang="fr-CA" dirty="0"/>
          </a:p>
        </p:txBody>
      </p:sp>
      <p:pic>
        <p:nvPicPr>
          <p:cNvPr id="2052" name="Picture 4" descr="http://www.imcce.fr/vt2004/CDs/CD-souvenir-vt2004-v2/fiches/fiche_n08_C1_fichiers/image006.jpg"/>
          <p:cNvPicPr>
            <a:picLocks noChangeAspect="1" noChangeArrowheads="1"/>
          </p:cNvPicPr>
          <p:nvPr/>
        </p:nvPicPr>
        <p:blipFill>
          <a:blip r:embed="rId5" cstate="print"/>
          <a:srcRect/>
          <a:stretch>
            <a:fillRect/>
          </a:stretch>
        </p:blipFill>
        <p:spPr bwMode="auto">
          <a:xfrm>
            <a:off x="755576" y="980728"/>
            <a:ext cx="3248025" cy="3248026"/>
          </a:xfrm>
          <a:prstGeom prst="rect">
            <a:avLst/>
          </a:prstGeom>
          <a:noFill/>
        </p:spPr>
      </p:pic>
      <p:pic>
        <p:nvPicPr>
          <p:cNvPr id="2054" name="Picture 6" descr="http://www.nouvelordremondial.cc/wp-content/uploads/2007/08/geante-gazeuse.jpg"/>
          <p:cNvPicPr>
            <a:picLocks noChangeAspect="1" noChangeArrowheads="1"/>
          </p:cNvPicPr>
          <p:nvPr/>
        </p:nvPicPr>
        <p:blipFill>
          <a:blip r:embed="rId6" cstate="print"/>
          <a:srcRect/>
          <a:stretch>
            <a:fillRect/>
          </a:stretch>
        </p:blipFill>
        <p:spPr bwMode="auto">
          <a:xfrm>
            <a:off x="4506416" y="1556792"/>
            <a:ext cx="3810000" cy="21050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24735" y="116632"/>
            <a:ext cx="3007105"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Éléments orbitaux</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3600400" cy="3046988"/>
          </a:xfrm>
          <a:prstGeom prst="rect">
            <a:avLst/>
          </a:prstGeom>
          <a:noFill/>
        </p:spPr>
        <p:txBody>
          <a:bodyPr wrap="square" rtlCol="0">
            <a:spAutoFit/>
          </a:bodyPr>
          <a:lstStyle/>
          <a:p>
            <a:r>
              <a:rPr lang="fr-CA" sz="1600" dirty="0" smtClean="0"/>
              <a:t>Voici quelques données intéressantes pour la planète Mars :</a:t>
            </a:r>
          </a:p>
          <a:p>
            <a:endParaRPr lang="fr-CA" sz="1600" dirty="0" smtClean="0"/>
          </a:p>
          <a:p>
            <a:pPr marL="234950" indent="-234950">
              <a:buFont typeface="Arial" charset="0"/>
              <a:buChar char="•"/>
            </a:pPr>
            <a:r>
              <a:rPr lang="fr-CA" sz="1600" dirty="0" smtClean="0"/>
              <a:t>Elle se situe en moyenne à 228 millions de kilomètres du Soleil.</a:t>
            </a:r>
          </a:p>
          <a:p>
            <a:pPr marL="234950" indent="-234950">
              <a:buFont typeface="Arial" charset="0"/>
              <a:buChar char="•"/>
            </a:pPr>
            <a:endParaRPr lang="fr-CA" sz="1600" dirty="0" smtClean="0"/>
          </a:p>
          <a:p>
            <a:pPr marL="234950" indent="-234950">
              <a:buFont typeface="Arial" charset="0"/>
              <a:buChar char="•"/>
            </a:pPr>
            <a:r>
              <a:rPr lang="fr-CA" sz="1600" dirty="0" smtClean="0"/>
              <a:t>Le jour martien est relativement comme celui de la Terre avec 24 heures et 37 minutes.</a:t>
            </a:r>
          </a:p>
          <a:p>
            <a:pPr marL="234950" indent="-234950">
              <a:buFont typeface="Arial" charset="0"/>
              <a:buChar char="•"/>
            </a:pPr>
            <a:endParaRPr lang="fr-CA" sz="1600" dirty="0" smtClean="0"/>
          </a:p>
          <a:p>
            <a:pPr marL="234950" indent="-234950">
              <a:buFont typeface="Arial" charset="0"/>
              <a:buChar char="•"/>
            </a:pPr>
            <a:r>
              <a:rPr lang="fr-CA" sz="1600" dirty="0" smtClean="0"/>
              <a:t>Elle fait le tour du Soleil en 687 jours terrestres.</a:t>
            </a:r>
            <a:endParaRPr lang="fr-CA" sz="1600" dirty="0"/>
          </a:p>
        </p:txBody>
      </p:sp>
      <p:sp>
        <p:nvSpPr>
          <p:cNvPr id="9" name="ZoneTexte 8"/>
          <p:cNvSpPr txBox="1"/>
          <p:nvPr/>
        </p:nvSpPr>
        <p:spPr>
          <a:xfrm>
            <a:off x="395536" y="4293096"/>
            <a:ext cx="1728192" cy="307777"/>
          </a:xfrm>
          <a:prstGeom prst="rect">
            <a:avLst/>
          </a:prstGeom>
          <a:noFill/>
        </p:spPr>
        <p:txBody>
          <a:bodyPr wrap="square" rtlCol="0">
            <a:spAutoFit/>
          </a:bodyPr>
          <a:lstStyle/>
          <a:p>
            <a:r>
              <a:rPr lang="fr-CA" sz="1400" dirty="0" smtClean="0"/>
              <a:t>Source : NASA</a:t>
            </a:r>
            <a:endParaRPr lang="fr-CA"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86152" y="116632"/>
            <a:ext cx="4197816"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Quelques caractéristiques</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ZoneTexte 8"/>
          <p:cNvSpPr txBox="1"/>
          <p:nvPr/>
        </p:nvSpPr>
        <p:spPr>
          <a:xfrm>
            <a:off x="251520" y="1124744"/>
            <a:ext cx="5040560" cy="2585323"/>
          </a:xfrm>
          <a:prstGeom prst="rect">
            <a:avLst/>
          </a:prstGeom>
          <a:noFill/>
        </p:spPr>
        <p:txBody>
          <a:bodyPr wrap="square" rtlCol="0">
            <a:spAutoFit/>
          </a:bodyPr>
          <a:lstStyle/>
          <a:p>
            <a:r>
              <a:rPr lang="fr-CA" b="1" dirty="0" smtClean="0"/>
              <a:t>Distance de la Terre : </a:t>
            </a:r>
            <a:r>
              <a:rPr lang="fr-CA" dirty="0" smtClean="0"/>
              <a:t>49 000 000 km en moyenne </a:t>
            </a:r>
          </a:p>
          <a:p>
            <a:r>
              <a:rPr lang="fr-CA" b="1" dirty="0" smtClean="0"/>
              <a:t>Rayon : </a:t>
            </a:r>
            <a:r>
              <a:rPr lang="fr-CA" dirty="0" smtClean="0"/>
              <a:t>3 390 km</a:t>
            </a:r>
          </a:p>
          <a:p>
            <a:r>
              <a:rPr lang="fr-CA" b="1" dirty="0" smtClean="0"/>
              <a:t>Distance du Soleil : </a:t>
            </a:r>
            <a:r>
              <a:rPr lang="fr-CA" dirty="0" smtClean="0"/>
              <a:t>227 900 000 km</a:t>
            </a:r>
          </a:p>
          <a:p>
            <a:r>
              <a:rPr lang="fr-CA" b="1" dirty="0" smtClean="0"/>
              <a:t>Gravité : </a:t>
            </a:r>
            <a:r>
              <a:rPr lang="fr-CA" dirty="0" smtClean="0"/>
              <a:t>3,9 g/cm3</a:t>
            </a:r>
          </a:p>
          <a:p>
            <a:r>
              <a:rPr lang="fr-CA" b="1" dirty="0" smtClean="0"/>
              <a:t>Masse : </a:t>
            </a:r>
            <a:r>
              <a:rPr lang="fr-CA" dirty="0" smtClean="0"/>
              <a:t>6.4169 x 10 à la 23</a:t>
            </a:r>
          </a:p>
          <a:p>
            <a:r>
              <a:rPr lang="fr-CA" b="1" dirty="0" smtClean="0"/>
              <a:t>Lunes : </a:t>
            </a:r>
            <a:r>
              <a:rPr lang="fr-CA" dirty="0" err="1" smtClean="0"/>
              <a:t>Phobos</a:t>
            </a:r>
            <a:r>
              <a:rPr lang="fr-CA" dirty="0" smtClean="0"/>
              <a:t>, </a:t>
            </a:r>
            <a:r>
              <a:rPr lang="fr-CA" dirty="0" err="1" smtClean="0"/>
              <a:t>Déimos</a:t>
            </a:r>
            <a:endParaRPr lang="fr-CA" dirty="0" smtClean="0"/>
          </a:p>
          <a:p>
            <a:r>
              <a:rPr lang="fr-CA" b="1" dirty="0" smtClean="0"/>
              <a:t>Température moyenne </a:t>
            </a:r>
            <a:r>
              <a:rPr lang="fr-CA" dirty="0" smtClean="0"/>
              <a:t>: - 63 degrés Celsius</a:t>
            </a:r>
          </a:p>
          <a:p>
            <a:r>
              <a:rPr lang="fr-CA" b="1" dirty="0" smtClean="0"/>
              <a:t>Inclinaison de l’axe </a:t>
            </a:r>
            <a:r>
              <a:rPr lang="fr-CA" dirty="0" smtClean="0"/>
              <a:t>: 25,29°</a:t>
            </a:r>
          </a:p>
          <a:p>
            <a:r>
              <a:rPr lang="fr-CA" b="1" dirty="0" smtClean="0"/>
              <a:t>Vitesse de rotation </a:t>
            </a:r>
            <a:r>
              <a:rPr lang="fr-CA" dirty="0" smtClean="0"/>
              <a:t>: 868 220 km/h</a:t>
            </a:r>
            <a:endParaRPr lang="fr-CA" dirty="0"/>
          </a:p>
        </p:txBody>
      </p:sp>
      <p:pic>
        <p:nvPicPr>
          <p:cNvPr id="2052" name="Picture 4" descr="http://mars.nasa.gov/images/mars-globe-valles-marineris-enhanced.jpg"/>
          <p:cNvPicPr>
            <a:picLocks noChangeAspect="1" noChangeArrowheads="1"/>
          </p:cNvPicPr>
          <p:nvPr/>
        </p:nvPicPr>
        <p:blipFill>
          <a:blip r:embed="rId5" cstate="print"/>
          <a:srcRect/>
          <a:stretch>
            <a:fillRect/>
          </a:stretch>
        </p:blipFill>
        <p:spPr bwMode="auto">
          <a:xfrm>
            <a:off x="5436096" y="1700808"/>
            <a:ext cx="3024336" cy="3024336"/>
          </a:xfrm>
          <a:prstGeom prst="rect">
            <a:avLst/>
          </a:prstGeom>
          <a:noFill/>
        </p:spPr>
      </p:pic>
      <p:sp>
        <p:nvSpPr>
          <p:cNvPr id="13" name="ZoneTexte 12"/>
          <p:cNvSpPr txBox="1"/>
          <p:nvPr/>
        </p:nvSpPr>
        <p:spPr>
          <a:xfrm>
            <a:off x="5868144" y="4725144"/>
            <a:ext cx="2232248" cy="276999"/>
          </a:xfrm>
          <a:prstGeom prst="rect">
            <a:avLst/>
          </a:prstGeom>
          <a:noFill/>
        </p:spPr>
        <p:txBody>
          <a:bodyPr wrap="square" rtlCol="0">
            <a:spAutoFit/>
          </a:bodyPr>
          <a:lstStyle/>
          <a:p>
            <a:r>
              <a:rPr lang="fr-CA" sz="1200" dirty="0" smtClean="0"/>
              <a:t>Source NASA</a:t>
            </a:r>
            <a:endParaRPr lang="fr-CA"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165304"/>
            <a:ext cx="7488832"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fbcdn-profile-a.akamaihd.net/hprofile-ak-xap1/v/t1.0-1/p160x160/532051_142752249208888_1443280915_n.jpg?oh=d43595319eaae114ea5400d6ae75d5c4&amp;oe=565F5D2D&amp;__gda__=1449569274_debcdcabf9f5fa75cafeb44c294a6a58"/>
          <p:cNvPicPr>
            <a:picLocks noChangeAspect="1" noChangeArrowheads="1"/>
          </p:cNvPicPr>
          <p:nvPr/>
        </p:nvPicPr>
        <p:blipFill>
          <a:blip r:embed="rId3" cstate="print"/>
          <a:srcRect/>
          <a:stretch>
            <a:fillRect/>
          </a:stretch>
        </p:blipFill>
        <p:spPr bwMode="auto">
          <a:xfrm>
            <a:off x="0" y="5733256"/>
            <a:ext cx="899592" cy="899592"/>
          </a:xfrm>
          <a:prstGeom prst="rect">
            <a:avLst/>
          </a:prstGeom>
          <a:noFill/>
        </p:spPr>
      </p:pic>
      <p:pic>
        <p:nvPicPr>
          <p:cNvPr id="1028" name="Picture 4" descr="http://img0.mxstatic.com/mars/la-planete-mars-pourrait-etre-frappee-par-la-comete-c-2013-a1-siding-spring-le-19-octobre-2014_58030_wide.jpg"/>
          <p:cNvPicPr>
            <a:picLocks noChangeAspect="1" noChangeArrowheads="1"/>
          </p:cNvPicPr>
          <p:nvPr/>
        </p:nvPicPr>
        <p:blipFill>
          <a:blip r:embed="rId4" cstate="print"/>
          <a:srcRect/>
          <a:stretch>
            <a:fillRect/>
          </a:stretch>
        </p:blipFill>
        <p:spPr bwMode="auto">
          <a:xfrm>
            <a:off x="8316416" y="5949280"/>
            <a:ext cx="637023" cy="720080"/>
          </a:xfrm>
          <a:prstGeom prst="rect">
            <a:avLst/>
          </a:prstGeom>
          <a:noFill/>
        </p:spPr>
      </p:pic>
      <p:sp>
        <p:nvSpPr>
          <p:cNvPr id="5" name="Organigramme : Processus 4"/>
          <p:cNvSpPr/>
          <p:nvPr/>
        </p:nvSpPr>
        <p:spPr>
          <a:xfrm>
            <a:off x="0" y="764704"/>
            <a:ext cx="9144000" cy="1440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07504" y="116632"/>
            <a:ext cx="3331811" cy="523220"/>
          </a:xfrm>
          <a:prstGeom prst="rect">
            <a:avLst/>
          </a:prstGeom>
          <a:noFill/>
        </p:spPr>
        <p:txBody>
          <a:bodyPr wrap="none" lIns="91440" tIns="45720" rIns="91440" bIns="45720">
            <a:spAutoFit/>
          </a:bodyPr>
          <a:lstStyle/>
          <a:p>
            <a:pPr algn="ctr"/>
            <a:r>
              <a:rPr lang="fr-F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Opposition de Mars </a:t>
            </a:r>
            <a:endParaRPr lang="fr-FR"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ZoneTexte 11"/>
          <p:cNvSpPr txBox="1"/>
          <p:nvPr/>
        </p:nvSpPr>
        <p:spPr>
          <a:xfrm>
            <a:off x="251520" y="1196752"/>
            <a:ext cx="4896544" cy="584775"/>
          </a:xfrm>
          <a:prstGeom prst="rect">
            <a:avLst/>
          </a:prstGeom>
          <a:noFill/>
        </p:spPr>
        <p:txBody>
          <a:bodyPr wrap="square" rtlCol="0">
            <a:spAutoFit/>
          </a:bodyPr>
          <a:lstStyle/>
          <a:p>
            <a:pPr>
              <a:buFont typeface="Arial" charset="0"/>
              <a:buChar char="•"/>
            </a:pPr>
            <a:endParaRPr lang="fr-CA" sz="1600" dirty="0" smtClean="0"/>
          </a:p>
          <a:p>
            <a:pPr>
              <a:buFont typeface="Arial" charset="0"/>
              <a:buChar char="•"/>
            </a:pPr>
            <a:endParaRPr lang="fr-CA" sz="1600" dirty="0"/>
          </a:p>
        </p:txBody>
      </p:sp>
      <p:sp>
        <p:nvSpPr>
          <p:cNvPr id="13" name="ZoneTexte 12"/>
          <p:cNvSpPr txBox="1"/>
          <p:nvPr/>
        </p:nvSpPr>
        <p:spPr>
          <a:xfrm>
            <a:off x="395536" y="1196752"/>
            <a:ext cx="3456384" cy="2585323"/>
          </a:xfrm>
          <a:prstGeom prst="rect">
            <a:avLst/>
          </a:prstGeom>
          <a:noFill/>
        </p:spPr>
        <p:txBody>
          <a:bodyPr wrap="square" rtlCol="0">
            <a:spAutoFit/>
          </a:bodyPr>
          <a:lstStyle/>
          <a:p>
            <a:r>
              <a:rPr lang="fr-CA" dirty="0" smtClean="0"/>
              <a:t>Voici les principales dates des oppositions de Mars, c’est-à-dire le moment où la Terre est entre le Soleil et la planète rouge.</a:t>
            </a:r>
          </a:p>
          <a:p>
            <a:endParaRPr lang="fr-CA" dirty="0" smtClean="0"/>
          </a:p>
          <a:p>
            <a:r>
              <a:rPr lang="fr-CA" dirty="0" smtClean="0"/>
              <a:t>À noter qu’à partir de 2016 et pour 2018 et 2020, la Terre et Mars seront de plus en plus près l’une de l’autre lors de l’opposition.</a:t>
            </a:r>
            <a:endParaRPr lang="fr-CA" dirty="0"/>
          </a:p>
        </p:txBody>
      </p:sp>
      <p:pic>
        <p:nvPicPr>
          <p:cNvPr id="47106" name="Picture 2" descr="http://astrobob.areavoices.com/astrobob/images/Mars_Oppositions_2003_18_final.jpg"/>
          <p:cNvPicPr>
            <a:picLocks noChangeAspect="1" noChangeArrowheads="1"/>
          </p:cNvPicPr>
          <p:nvPr/>
        </p:nvPicPr>
        <p:blipFill>
          <a:blip r:embed="rId5" cstate="print"/>
          <a:srcRect/>
          <a:stretch>
            <a:fillRect/>
          </a:stretch>
        </p:blipFill>
        <p:spPr bwMode="auto">
          <a:xfrm>
            <a:off x="4211960" y="1124744"/>
            <a:ext cx="4629150" cy="4762500"/>
          </a:xfrm>
          <a:prstGeom prst="rect">
            <a:avLst/>
          </a:prstGeom>
          <a:noFill/>
        </p:spPr>
      </p:pic>
      <p:sp>
        <p:nvSpPr>
          <p:cNvPr id="11" name="ZoneTexte 10"/>
          <p:cNvSpPr txBox="1"/>
          <p:nvPr/>
        </p:nvSpPr>
        <p:spPr>
          <a:xfrm>
            <a:off x="6516216" y="5857527"/>
            <a:ext cx="2736304" cy="307777"/>
          </a:xfrm>
          <a:prstGeom prst="rect">
            <a:avLst/>
          </a:prstGeom>
          <a:noFill/>
        </p:spPr>
        <p:txBody>
          <a:bodyPr wrap="square" rtlCol="0">
            <a:spAutoFit/>
          </a:bodyPr>
          <a:lstStyle/>
          <a:p>
            <a:r>
              <a:rPr lang="fr-CA" sz="1400" dirty="0" smtClean="0"/>
              <a:t>Illustration : Bob King</a:t>
            </a:r>
            <a:endParaRPr lang="fr-CA"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8117</TotalTime>
  <Words>1488</Words>
  <Application>Microsoft Office PowerPoint</Application>
  <PresentationFormat>Affichage à l'écran (4:3)</PresentationFormat>
  <Paragraphs>330</Paragraphs>
  <Slides>30</Slides>
  <Notes>29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 Satellite</dc:creator>
  <cp:lastModifiedBy>Utilisateur</cp:lastModifiedBy>
  <cp:revision>236</cp:revision>
  <dcterms:created xsi:type="dcterms:W3CDTF">2015-09-17T22:45:15Z</dcterms:created>
  <dcterms:modified xsi:type="dcterms:W3CDTF">2016-03-28T13:42:18Z</dcterms:modified>
</cp:coreProperties>
</file>